
<file path=[Content_Types].xml><?xml version="1.0" encoding="utf-8"?>
<Types xmlns="http://schemas.openxmlformats.org/package/2006/content-types">
  <Default Extension="CJoNMsbkWyvFXibVzUthZTZV358oH5Xnd"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5" r:id="rId5"/>
    <p:sldId id="312" r:id="rId6"/>
    <p:sldId id="318" r:id="rId7"/>
    <p:sldId id="311" r:id="rId8"/>
    <p:sldId id="313" r:id="rId9"/>
    <p:sldId id="314" r:id="rId10"/>
    <p:sldId id="315" r:id="rId11"/>
    <p:sldId id="316" r:id="rId12"/>
    <p:sldId id="31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19" autoAdjust="0"/>
  </p:normalViewPr>
  <p:slideViewPr>
    <p:cSldViewPr snapToGrid="0">
      <p:cViewPr varScale="1">
        <p:scale>
          <a:sx n="79" d="100"/>
          <a:sy n="79" d="100"/>
        </p:scale>
        <p:origin x="15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2194AD-BC1D-40A5-8061-74ED970CF0EC}"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470436C2-AB8C-44D2-A601-D202EF28CAB9}">
      <dgm:prSet custT="1"/>
      <dgm:spPr/>
      <dgm:t>
        <a:bodyPr/>
        <a:lstStyle/>
        <a:p>
          <a:r>
            <a:rPr lang="en-US" sz="1800" dirty="0"/>
            <a:t>Data </a:t>
          </a:r>
          <a:r>
            <a:rPr lang="en-IN" sz="1800" b="0" i="0" dirty="0"/>
            <a:t>Pre-processing</a:t>
          </a:r>
          <a:endParaRPr lang="en-US" sz="1800" dirty="0"/>
        </a:p>
      </dgm:t>
    </dgm:pt>
    <dgm:pt modelId="{5730B730-F013-48B6-BBEF-5A501064EB00}" type="parTrans" cxnId="{F942B8C5-7323-42C5-81E3-24148E3D8472}">
      <dgm:prSet/>
      <dgm:spPr/>
      <dgm:t>
        <a:bodyPr/>
        <a:lstStyle/>
        <a:p>
          <a:endParaRPr lang="en-US"/>
        </a:p>
      </dgm:t>
    </dgm:pt>
    <dgm:pt modelId="{2125FE7A-30E1-4461-8054-0105ED556DC5}" type="sibTrans" cxnId="{F942B8C5-7323-42C5-81E3-24148E3D8472}">
      <dgm:prSet/>
      <dgm:spPr/>
      <dgm:t>
        <a:bodyPr/>
        <a:lstStyle/>
        <a:p>
          <a:endParaRPr lang="en-US"/>
        </a:p>
      </dgm:t>
    </dgm:pt>
    <dgm:pt modelId="{FA711432-52FF-449A-96AC-E9B964DAEC35}">
      <dgm:prSet custT="1"/>
      <dgm:spPr/>
      <dgm:t>
        <a:bodyPr/>
        <a:lstStyle/>
        <a:p>
          <a:pPr>
            <a:buFont typeface="Arial" panose="020B0604020202020204" pitchFamily="34" charset="0"/>
            <a:buChar char="•"/>
          </a:pPr>
          <a:r>
            <a:rPr lang="en-US" sz="1600" b="0" i="0" dirty="0"/>
            <a:t>Identifying and handling the missing values. </a:t>
          </a:r>
          <a:endParaRPr lang="en-US" sz="1600" dirty="0"/>
        </a:p>
      </dgm:t>
    </dgm:pt>
    <dgm:pt modelId="{548254CE-91A1-47E3-A412-38531D7A795D}" type="parTrans" cxnId="{517CB325-62EC-4E0E-91C0-0C1B58BB5F0A}">
      <dgm:prSet/>
      <dgm:spPr/>
      <dgm:t>
        <a:bodyPr/>
        <a:lstStyle/>
        <a:p>
          <a:endParaRPr lang="en-US"/>
        </a:p>
      </dgm:t>
    </dgm:pt>
    <dgm:pt modelId="{C416A550-A52D-406F-B186-5FDD3F472F71}" type="sibTrans" cxnId="{517CB325-62EC-4E0E-91C0-0C1B58BB5F0A}">
      <dgm:prSet/>
      <dgm:spPr/>
      <dgm:t>
        <a:bodyPr/>
        <a:lstStyle/>
        <a:p>
          <a:endParaRPr lang="en-US"/>
        </a:p>
      </dgm:t>
    </dgm:pt>
    <dgm:pt modelId="{784C4D9C-6BD9-46A6-818E-2F9E32A0005D}">
      <dgm:prSet custT="1"/>
      <dgm:spPr/>
      <dgm:t>
        <a:bodyPr/>
        <a:lstStyle/>
        <a:p>
          <a:r>
            <a:rPr lang="en-US" sz="1800" dirty="0"/>
            <a:t>Model Building and Prediction</a:t>
          </a:r>
        </a:p>
      </dgm:t>
    </dgm:pt>
    <dgm:pt modelId="{8A955203-16FE-4E4A-A198-0745DE545A9D}" type="parTrans" cxnId="{46802EFC-9BBB-47EF-8ED9-9055FA2CDFB1}">
      <dgm:prSet/>
      <dgm:spPr/>
      <dgm:t>
        <a:bodyPr/>
        <a:lstStyle/>
        <a:p>
          <a:endParaRPr lang="en-US"/>
        </a:p>
      </dgm:t>
    </dgm:pt>
    <dgm:pt modelId="{C821C06E-AE69-427E-BAC3-DD095C5F5DE2}" type="sibTrans" cxnId="{46802EFC-9BBB-47EF-8ED9-9055FA2CDFB1}">
      <dgm:prSet/>
      <dgm:spPr/>
      <dgm:t>
        <a:bodyPr/>
        <a:lstStyle/>
        <a:p>
          <a:endParaRPr lang="en-US"/>
        </a:p>
      </dgm:t>
    </dgm:pt>
    <dgm:pt modelId="{D0A82FB8-1752-4D6F-8410-65D45BE9561E}">
      <dgm:prSet custT="1"/>
      <dgm:spPr/>
      <dgm:t>
        <a:bodyPr/>
        <a:lstStyle/>
        <a:p>
          <a:pPr>
            <a:buFont typeface="Arial" panose="020B0604020202020204" pitchFamily="34" charset="0"/>
            <a:buChar char="•"/>
          </a:pPr>
          <a:r>
            <a:rPr lang="en-US" sz="1600" dirty="0"/>
            <a:t>Splitting the dataset into train and test</a:t>
          </a:r>
        </a:p>
        <a:p>
          <a:pPr>
            <a:buFont typeface="Arial" panose="020B0604020202020204" pitchFamily="34" charset="0"/>
            <a:buChar char="•"/>
          </a:pPr>
          <a:r>
            <a:rPr lang="en-US" sz="1600" dirty="0"/>
            <a:t>Using  Linear Regression from </a:t>
          </a:r>
          <a:r>
            <a:rPr lang="en-US" sz="1600" dirty="0" err="1"/>
            <a:t>sklearn</a:t>
          </a:r>
          <a:r>
            <a:rPr lang="en-US" sz="1600" dirty="0"/>
            <a:t> to fit the training data</a:t>
          </a:r>
        </a:p>
        <a:p>
          <a:pPr>
            <a:buFont typeface="Arial" panose="020B0604020202020204" pitchFamily="34" charset="0"/>
            <a:buChar char="•"/>
          </a:pPr>
          <a:r>
            <a:rPr lang="en-US" sz="1600" dirty="0"/>
            <a:t>Making predictions for the testing data</a:t>
          </a:r>
        </a:p>
        <a:p>
          <a:pPr>
            <a:buFont typeface="Arial" panose="020B0604020202020204" pitchFamily="34" charset="0"/>
            <a:buChar char="•"/>
          </a:pPr>
          <a:r>
            <a:rPr lang="en-US" sz="1600" dirty="0"/>
            <a:t>Finding out the score/accuracy of the model</a:t>
          </a:r>
        </a:p>
      </dgm:t>
    </dgm:pt>
    <dgm:pt modelId="{61919C9B-67C1-4818-8B22-371F0349AF0B}" type="parTrans" cxnId="{652564C5-1C9F-4165-825D-2B5E369E9B08}">
      <dgm:prSet/>
      <dgm:spPr/>
      <dgm:t>
        <a:bodyPr/>
        <a:lstStyle/>
        <a:p>
          <a:endParaRPr lang="en-US"/>
        </a:p>
      </dgm:t>
    </dgm:pt>
    <dgm:pt modelId="{BC71044F-3945-4433-9507-0F1DA1FDC91A}" type="sibTrans" cxnId="{652564C5-1C9F-4165-825D-2B5E369E9B08}">
      <dgm:prSet/>
      <dgm:spPr/>
      <dgm:t>
        <a:bodyPr/>
        <a:lstStyle/>
        <a:p>
          <a:endParaRPr lang="en-US"/>
        </a:p>
      </dgm:t>
    </dgm:pt>
    <dgm:pt modelId="{2B69C150-C962-46ED-A032-6DFF25CF63C4}">
      <dgm:prSet custT="1"/>
      <dgm:spPr/>
      <dgm:t>
        <a:bodyPr/>
        <a:lstStyle/>
        <a:p>
          <a:r>
            <a:rPr lang="en-US" sz="1800" dirty="0"/>
            <a:t>Analyzing the features affecting the ‘Sale Price’</a:t>
          </a:r>
        </a:p>
      </dgm:t>
    </dgm:pt>
    <dgm:pt modelId="{985FED35-869E-42B1-BCFA-A365B4BDACEE}" type="parTrans" cxnId="{32E6360B-3755-4D38-8AB6-CAC505AB303E}">
      <dgm:prSet/>
      <dgm:spPr/>
      <dgm:t>
        <a:bodyPr/>
        <a:lstStyle/>
        <a:p>
          <a:endParaRPr lang="en-US"/>
        </a:p>
      </dgm:t>
    </dgm:pt>
    <dgm:pt modelId="{C2F2AFDD-9240-4783-9934-D9D85FC72453}" type="sibTrans" cxnId="{32E6360B-3755-4D38-8AB6-CAC505AB303E}">
      <dgm:prSet/>
      <dgm:spPr/>
      <dgm:t>
        <a:bodyPr/>
        <a:lstStyle/>
        <a:p>
          <a:endParaRPr lang="en-US"/>
        </a:p>
      </dgm:t>
    </dgm:pt>
    <dgm:pt modelId="{F8C565CB-F02F-49DD-8F1A-E2D32306B445}">
      <dgm:prSet/>
      <dgm:spPr/>
      <dgm:t>
        <a:bodyPr/>
        <a:lstStyle/>
        <a:p>
          <a:r>
            <a:rPr lang="en-US" dirty="0"/>
            <a:t>Using model coefficients and residuals to analyze the factors influencing the sale price of the house</a:t>
          </a:r>
        </a:p>
      </dgm:t>
    </dgm:pt>
    <dgm:pt modelId="{116086E4-3DA2-4410-9B39-9F62847B9BDE}" type="parTrans" cxnId="{ADD64242-AC47-4D8E-B6CF-E68B6EBBE21C}">
      <dgm:prSet/>
      <dgm:spPr/>
      <dgm:t>
        <a:bodyPr/>
        <a:lstStyle/>
        <a:p>
          <a:endParaRPr lang="en-US"/>
        </a:p>
      </dgm:t>
    </dgm:pt>
    <dgm:pt modelId="{CF4455B3-6B7C-4013-9023-23B5421D7AF5}" type="sibTrans" cxnId="{ADD64242-AC47-4D8E-B6CF-E68B6EBBE21C}">
      <dgm:prSet/>
      <dgm:spPr/>
      <dgm:t>
        <a:bodyPr/>
        <a:lstStyle/>
        <a:p>
          <a:endParaRPr lang="en-US"/>
        </a:p>
      </dgm:t>
    </dgm:pt>
    <dgm:pt modelId="{F12A97D7-31C9-4641-87A5-B0EB6AFBD857}">
      <dgm:prSet custT="1"/>
      <dgm:spPr/>
      <dgm:t>
        <a:bodyPr/>
        <a:lstStyle/>
        <a:p>
          <a:pPr>
            <a:buFont typeface="Arial" panose="020B0604020202020204" pitchFamily="34" charset="0"/>
            <a:buChar char="•"/>
          </a:pPr>
          <a:r>
            <a:rPr lang="en-IN" sz="1600" b="0" i="0" dirty="0"/>
            <a:t>Feature scaling</a:t>
          </a:r>
        </a:p>
      </dgm:t>
    </dgm:pt>
    <dgm:pt modelId="{4208C47A-67EA-4B01-8A23-B4B3AA256A68}" type="parTrans" cxnId="{44D51988-6161-4186-97B9-33AD2BA0A777}">
      <dgm:prSet/>
      <dgm:spPr/>
      <dgm:t>
        <a:bodyPr/>
        <a:lstStyle/>
        <a:p>
          <a:endParaRPr lang="en-IN"/>
        </a:p>
      </dgm:t>
    </dgm:pt>
    <dgm:pt modelId="{9CB56E3B-35A8-4859-AED9-76A3A41561F5}" type="sibTrans" cxnId="{44D51988-6161-4186-97B9-33AD2BA0A777}">
      <dgm:prSet/>
      <dgm:spPr/>
      <dgm:t>
        <a:bodyPr/>
        <a:lstStyle/>
        <a:p>
          <a:endParaRPr lang="en-IN"/>
        </a:p>
      </dgm:t>
    </dgm:pt>
    <dgm:pt modelId="{746D417C-B710-4C7B-ADDF-B9EC4736B4EB}">
      <dgm:prSet/>
      <dgm:spPr/>
      <dgm:t>
        <a:bodyPr/>
        <a:lstStyle/>
        <a:p>
          <a:pPr>
            <a:buNone/>
          </a:pPr>
          <a:endParaRPr lang="en-US" sz="1200" dirty="0"/>
        </a:p>
      </dgm:t>
    </dgm:pt>
    <dgm:pt modelId="{FD08C279-88A3-40D1-A4D5-0418E544486C}" type="sibTrans" cxnId="{AC23B8F4-BFDF-4F62-9B27-FFDB7D8C4941}">
      <dgm:prSet/>
      <dgm:spPr/>
      <dgm:t>
        <a:bodyPr/>
        <a:lstStyle/>
        <a:p>
          <a:endParaRPr lang="en-IN"/>
        </a:p>
      </dgm:t>
    </dgm:pt>
    <dgm:pt modelId="{D813B29F-5124-4457-9187-3DCEF2742E34}" type="parTrans" cxnId="{AC23B8F4-BFDF-4F62-9B27-FFDB7D8C4941}">
      <dgm:prSet/>
      <dgm:spPr/>
      <dgm:t>
        <a:bodyPr/>
        <a:lstStyle/>
        <a:p>
          <a:endParaRPr lang="en-IN"/>
        </a:p>
      </dgm:t>
    </dgm:pt>
    <dgm:pt modelId="{4DB5D0C4-943E-43BD-95D2-67F66A677273}">
      <dgm:prSet custT="1"/>
      <dgm:spPr/>
      <dgm:t>
        <a:bodyPr/>
        <a:lstStyle/>
        <a:p>
          <a:pPr>
            <a:buFont typeface="Arial" panose="020B0604020202020204" pitchFamily="34" charset="0"/>
            <a:buNone/>
          </a:pPr>
          <a:r>
            <a:rPr lang="en-IN" sz="1600" b="0" i="0" dirty="0"/>
            <a:t>Encoding the categorical data. </a:t>
          </a:r>
        </a:p>
      </dgm:t>
    </dgm:pt>
    <dgm:pt modelId="{8E4F1C27-8DCE-4CA6-A456-305516CB3EBF}" type="sibTrans" cxnId="{02EC6DB2-676F-4476-84AF-D7387DD80F85}">
      <dgm:prSet/>
      <dgm:spPr/>
      <dgm:t>
        <a:bodyPr/>
        <a:lstStyle/>
        <a:p>
          <a:endParaRPr lang="en-IN"/>
        </a:p>
      </dgm:t>
    </dgm:pt>
    <dgm:pt modelId="{DFB5728B-AA9C-400E-AE14-9D6DF48BCA56}" type="parTrans" cxnId="{02EC6DB2-676F-4476-84AF-D7387DD80F85}">
      <dgm:prSet/>
      <dgm:spPr/>
      <dgm:t>
        <a:bodyPr/>
        <a:lstStyle/>
        <a:p>
          <a:endParaRPr lang="en-IN"/>
        </a:p>
      </dgm:t>
    </dgm:pt>
    <dgm:pt modelId="{CF9C7F8B-ACA5-4AF8-A08B-0E80CF03A32B}" type="pres">
      <dgm:prSet presAssocID="{B52194AD-BC1D-40A5-8061-74ED970CF0EC}" presName="Name0" presStyleCnt="0">
        <dgm:presLayoutVars>
          <dgm:chMax/>
          <dgm:chPref/>
          <dgm:animLvl val="lvl"/>
        </dgm:presLayoutVars>
      </dgm:prSet>
      <dgm:spPr/>
    </dgm:pt>
    <dgm:pt modelId="{33687FA3-D696-4D05-A921-E657360E9153}" type="pres">
      <dgm:prSet presAssocID="{470436C2-AB8C-44D2-A601-D202EF28CAB9}" presName="composite" presStyleCnt="0"/>
      <dgm:spPr/>
    </dgm:pt>
    <dgm:pt modelId="{28B7E585-1DEC-4555-8326-DC322CE6A0D9}" type="pres">
      <dgm:prSet presAssocID="{470436C2-AB8C-44D2-A601-D202EF28CAB9}" presName="Parent1" presStyleLbl="alignNode1" presStyleIdx="0" presStyleCnt="3">
        <dgm:presLayoutVars>
          <dgm:chMax val="1"/>
          <dgm:chPref val="1"/>
          <dgm:bulletEnabled val="1"/>
        </dgm:presLayoutVars>
      </dgm:prSet>
      <dgm:spPr/>
    </dgm:pt>
    <dgm:pt modelId="{E6B3F149-FD9C-4184-B517-50DE17DC9F42}" type="pres">
      <dgm:prSet presAssocID="{470436C2-AB8C-44D2-A601-D202EF28CAB9}" presName="Childtext1" presStyleLbl="revTx" presStyleIdx="0" presStyleCnt="3">
        <dgm:presLayoutVars>
          <dgm:chMax val="0"/>
          <dgm:chPref val="0"/>
          <dgm:bulletEnabled/>
        </dgm:presLayoutVars>
      </dgm:prSet>
      <dgm:spPr/>
    </dgm:pt>
    <dgm:pt modelId="{9A3567F5-3505-4A84-B150-84541A114DAE}" type="pres">
      <dgm:prSet presAssocID="{470436C2-AB8C-44D2-A601-D202EF28CAB9}" presName="ConnectLine" presStyleLbl="sibTrans1D1" presStyleIdx="0" presStyleCnt="3"/>
      <dgm:spPr>
        <a:noFill/>
        <a:ln w="12700" cap="rnd" cmpd="sng" algn="ctr">
          <a:solidFill>
            <a:schemeClr val="accent1">
              <a:hueOff val="0"/>
              <a:satOff val="0"/>
              <a:lumOff val="0"/>
              <a:alphaOff val="0"/>
            </a:schemeClr>
          </a:solidFill>
          <a:prstDash val="dash"/>
        </a:ln>
        <a:effectLst/>
      </dgm:spPr>
    </dgm:pt>
    <dgm:pt modelId="{3C2BEDA3-A6CB-4551-9245-20E856721676}" type="pres">
      <dgm:prSet presAssocID="{470436C2-AB8C-44D2-A601-D202EF28CAB9}" presName="ConnectLineEnd" presStyleLbl="node1" presStyleIdx="0" presStyleCnt="3"/>
      <dgm:spPr/>
    </dgm:pt>
    <dgm:pt modelId="{C300CFD9-A852-4630-9F5A-D9052EC40FAA}" type="pres">
      <dgm:prSet presAssocID="{470436C2-AB8C-44D2-A601-D202EF28CAB9}" presName="EmptyPane" presStyleCnt="0"/>
      <dgm:spPr/>
    </dgm:pt>
    <dgm:pt modelId="{89A522A2-C968-4BB0-AA0D-5C276045D013}" type="pres">
      <dgm:prSet presAssocID="{2125FE7A-30E1-4461-8054-0105ED556DC5}" presName="spaceBetweenRectangles" presStyleLbl="fgAcc1" presStyleIdx="0" presStyleCnt="2"/>
      <dgm:spPr/>
    </dgm:pt>
    <dgm:pt modelId="{3F8C7F44-0E39-4E64-AFA3-81ED9F564258}" type="pres">
      <dgm:prSet presAssocID="{784C4D9C-6BD9-46A6-818E-2F9E32A0005D}" presName="composite" presStyleCnt="0"/>
      <dgm:spPr/>
    </dgm:pt>
    <dgm:pt modelId="{8EAC610B-FC2D-4E66-A096-2E23A75E8CE6}" type="pres">
      <dgm:prSet presAssocID="{784C4D9C-6BD9-46A6-818E-2F9E32A0005D}" presName="Parent1" presStyleLbl="alignNode1" presStyleIdx="1" presStyleCnt="3">
        <dgm:presLayoutVars>
          <dgm:chMax val="1"/>
          <dgm:chPref val="1"/>
          <dgm:bulletEnabled val="1"/>
        </dgm:presLayoutVars>
      </dgm:prSet>
      <dgm:spPr/>
    </dgm:pt>
    <dgm:pt modelId="{4EBF67CA-7B13-4FE6-A5D4-F2B5DBB8EF10}" type="pres">
      <dgm:prSet presAssocID="{784C4D9C-6BD9-46A6-818E-2F9E32A0005D}" presName="Childtext1" presStyleLbl="revTx" presStyleIdx="1" presStyleCnt="3">
        <dgm:presLayoutVars>
          <dgm:chMax val="0"/>
          <dgm:chPref val="0"/>
          <dgm:bulletEnabled/>
        </dgm:presLayoutVars>
      </dgm:prSet>
      <dgm:spPr/>
    </dgm:pt>
    <dgm:pt modelId="{EF2BCF49-D21A-4CE2-AE95-81209766FB18}" type="pres">
      <dgm:prSet presAssocID="{784C4D9C-6BD9-46A6-818E-2F9E32A0005D}" presName="ConnectLine" presStyleLbl="sibTrans1D1" presStyleIdx="1" presStyleCnt="3"/>
      <dgm:spPr>
        <a:noFill/>
        <a:ln w="12700" cap="rnd" cmpd="sng" algn="ctr">
          <a:solidFill>
            <a:schemeClr val="accent1">
              <a:hueOff val="0"/>
              <a:satOff val="0"/>
              <a:lumOff val="0"/>
              <a:alphaOff val="0"/>
            </a:schemeClr>
          </a:solidFill>
          <a:prstDash val="dash"/>
        </a:ln>
        <a:effectLst/>
      </dgm:spPr>
    </dgm:pt>
    <dgm:pt modelId="{0CC65804-80E2-457A-A25B-A52705EE142F}" type="pres">
      <dgm:prSet presAssocID="{784C4D9C-6BD9-46A6-818E-2F9E32A0005D}" presName="ConnectLineEnd" presStyleLbl="node1" presStyleIdx="1" presStyleCnt="3"/>
      <dgm:spPr/>
    </dgm:pt>
    <dgm:pt modelId="{004F0C39-4635-43A3-8A4E-EA640B51ABF7}" type="pres">
      <dgm:prSet presAssocID="{784C4D9C-6BD9-46A6-818E-2F9E32A0005D}" presName="EmptyPane" presStyleCnt="0"/>
      <dgm:spPr/>
    </dgm:pt>
    <dgm:pt modelId="{61A8C36E-8A1B-40F2-AED1-4DCA68BADEF4}" type="pres">
      <dgm:prSet presAssocID="{C821C06E-AE69-427E-BAC3-DD095C5F5DE2}" presName="spaceBetweenRectangles" presStyleLbl="fgAcc1" presStyleIdx="1" presStyleCnt="2"/>
      <dgm:spPr/>
    </dgm:pt>
    <dgm:pt modelId="{25653124-9BAA-4AE1-8304-AA26FB2E3F53}" type="pres">
      <dgm:prSet presAssocID="{2B69C150-C962-46ED-A032-6DFF25CF63C4}" presName="composite" presStyleCnt="0"/>
      <dgm:spPr/>
    </dgm:pt>
    <dgm:pt modelId="{218458F2-C6C1-4CA1-95FD-E5E7768E5C6B}" type="pres">
      <dgm:prSet presAssocID="{2B69C150-C962-46ED-A032-6DFF25CF63C4}" presName="Parent1" presStyleLbl="alignNode1" presStyleIdx="2" presStyleCnt="3">
        <dgm:presLayoutVars>
          <dgm:chMax val="1"/>
          <dgm:chPref val="1"/>
          <dgm:bulletEnabled val="1"/>
        </dgm:presLayoutVars>
      </dgm:prSet>
      <dgm:spPr/>
    </dgm:pt>
    <dgm:pt modelId="{5401E5BC-5137-49E4-9201-53966AC64854}" type="pres">
      <dgm:prSet presAssocID="{2B69C150-C962-46ED-A032-6DFF25CF63C4}" presName="Childtext1" presStyleLbl="revTx" presStyleIdx="2" presStyleCnt="3">
        <dgm:presLayoutVars>
          <dgm:chMax val="0"/>
          <dgm:chPref val="0"/>
          <dgm:bulletEnabled/>
        </dgm:presLayoutVars>
      </dgm:prSet>
      <dgm:spPr/>
    </dgm:pt>
    <dgm:pt modelId="{74850E5A-A27F-4C49-B524-9BDA42FD5C7E}" type="pres">
      <dgm:prSet presAssocID="{2B69C150-C962-46ED-A032-6DFF25CF63C4}" presName="ConnectLine" presStyleLbl="sibTrans1D1" presStyleIdx="2" presStyleCnt="3"/>
      <dgm:spPr>
        <a:noFill/>
        <a:ln w="12700" cap="rnd" cmpd="sng" algn="ctr">
          <a:solidFill>
            <a:schemeClr val="accent1">
              <a:hueOff val="0"/>
              <a:satOff val="0"/>
              <a:lumOff val="0"/>
              <a:alphaOff val="0"/>
            </a:schemeClr>
          </a:solidFill>
          <a:prstDash val="dash"/>
        </a:ln>
        <a:effectLst/>
      </dgm:spPr>
    </dgm:pt>
    <dgm:pt modelId="{59A7864F-BA2A-4DE3-9F4E-36E9E79426E5}" type="pres">
      <dgm:prSet presAssocID="{2B69C150-C962-46ED-A032-6DFF25CF63C4}" presName="ConnectLineEnd" presStyleLbl="node1" presStyleIdx="2" presStyleCnt="3"/>
      <dgm:spPr/>
    </dgm:pt>
    <dgm:pt modelId="{EC21299B-726A-4025-B88D-0937A475202F}" type="pres">
      <dgm:prSet presAssocID="{2B69C150-C962-46ED-A032-6DFF25CF63C4}" presName="EmptyPane" presStyleCnt="0"/>
      <dgm:spPr/>
    </dgm:pt>
  </dgm:ptLst>
  <dgm:cxnLst>
    <dgm:cxn modelId="{32E6360B-3755-4D38-8AB6-CAC505AB303E}" srcId="{B52194AD-BC1D-40A5-8061-74ED970CF0EC}" destId="{2B69C150-C962-46ED-A032-6DFF25CF63C4}" srcOrd="2" destOrd="0" parTransId="{985FED35-869E-42B1-BCFA-A365B4BDACEE}" sibTransId="{C2F2AFDD-9240-4783-9934-D9D85FC72453}"/>
    <dgm:cxn modelId="{6EB4A90D-12B6-44B4-B6E7-E22848CFE300}" type="presOf" srcId="{F12A97D7-31C9-4641-87A5-B0EB6AFBD857}" destId="{E6B3F149-FD9C-4184-B517-50DE17DC9F42}" srcOrd="0" destOrd="2" presId="urn:microsoft.com/office/officeart/2016/7/layout/HexagonTimeline"/>
    <dgm:cxn modelId="{E68B4513-2346-4BC4-A736-5E30B7B2BE9E}" type="presOf" srcId="{D0A82FB8-1752-4D6F-8410-65D45BE9561E}" destId="{4EBF67CA-7B13-4FE6-A5D4-F2B5DBB8EF10}" srcOrd="0" destOrd="0" presId="urn:microsoft.com/office/officeart/2016/7/layout/HexagonTimeline"/>
    <dgm:cxn modelId="{E2A84525-8C1A-475D-AB83-EC5F2F83BBBA}" type="presOf" srcId="{4DB5D0C4-943E-43BD-95D2-67F66A677273}" destId="{E6B3F149-FD9C-4184-B517-50DE17DC9F42}" srcOrd="0" destOrd="1" presId="urn:microsoft.com/office/officeart/2016/7/layout/HexagonTimeline"/>
    <dgm:cxn modelId="{517CB325-62EC-4E0E-91C0-0C1B58BB5F0A}" srcId="{470436C2-AB8C-44D2-A601-D202EF28CAB9}" destId="{FA711432-52FF-449A-96AC-E9B964DAEC35}" srcOrd="0" destOrd="0" parTransId="{548254CE-91A1-47E3-A412-38531D7A795D}" sibTransId="{C416A550-A52D-406F-B186-5FDD3F472F71}"/>
    <dgm:cxn modelId="{ADD64242-AC47-4D8E-B6CF-E68B6EBBE21C}" srcId="{2B69C150-C962-46ED-A032-6DFF25CF63C4}" destId="{F8C565CB-F02F-49DD-8F1A-E2D32306B445}" srcOrd="0" destOrd="0" parTransId="{116086E4-3DA2-4410-9B39-9F62847B9BDE}" sibTransId="{CF4455B3-6B7C-4013-9023-23B5421D7AF5}"/>
    <dgm:cxn modelId="{53019453-0969-41D9-8CC8-44ED82421A39}" type="presOf" srcId="{B52194AD-BC1D-40A5-8061-74ED970CF0EC}" destId="{CF9C7F8B-ACA5-4AF8-A08B-0E80CF03A32B}" srcOrd="0" destOrd="0" presId="urn:microsoft.com/office/officeart/2016/7/layout/HexagonTimeline"/>
    <dgm:cxn modelId="{FEB8B378-063C-43BD-B48F-8704453FCE39}" type="presOf" srcId="{F8C565CB-F02F-49DD-8F1A-E2D32306B445}" destId="{5401E5BC-5137-49E4-9201-53966AC64854}" srcOrd="0" destOrd="0" presId="urn:microsoft.com/office/officeart/2016/7/layout/HexagonTimeline"/>
    <dgm:cxn modelId="{4E11AE7D-60F8-4533-9F07-C8EED28647B2}" type="presOf" srcId="{FA711432-52FF-449A-96AC-E9B964DAEC35}" destId="{E6B3F149-FD9C-4184-B517-50DE17DC9F42}" srcOrd="0" destOrd="0" presId="urn:microsoft.com/office/officeart/2016/7/layout/HexagonTimeline"/>
    <dgm:cxn modelId="{7B132C82-C23B-42A3-ABBB-55E47E316820}" type="presOf" srcId="{784C4D9C-6BD9-46A6-818E-2F9E32A0005D}" destId="{8EAC610B-FC2D-4E66-A096-2E23A75E8CE6}" srcOrd="0" destOrd="0" presId="urn:microsoft.com/office/officeart/2016/7/layout/HexagonTimeline"/>
    <dgm:cxn modelId="{44D51988-6161-4186-97B9-33AD2BA0A777}" srcId="{470436C2-AB8C-44D2-A601-D202EF28CAB9}" destId="{F12A97D7-31C9-4641-87A5-B0EB6AFBD857}" srcOrd="2" destOrd="0" parTransId="{4208C47A-67EA-4B01-8A23-B4B3AA256A68}" sibTransId="{9CB56E3B-35A8-4859-AED9-76A3A41561F5}"/>
    <dgm:cxn modelId="{6FEBC895-0000-449D-9CFC-BE64F544A9B7}" type="presOf" srcId="{2B69C150-C962-46ED-A032-6DFF25CF63C4}" destId="{218458F2-C6C1-4CA1-95FD-E5E7768E5C6B}" srcOrd="0" destOrd="0" presId="urn:microsoft.com/office/officeart/2016/7/layout/HexagonTimeline"/>
    <dgm:cxn modelId="{5A9FB49D-0F0E-4305-9DE3-4B8501F87EF7}" type="presOf" srcId="{746D417C-B710-4C7B-ADDF-B9EC4736B4EB}" destId="{E6B3F149-FD9C-4184-B517-50DE17DC9F42}" srcOrd="0" destOrd="3" presId="urn:microsoft.com/office/officeart/2016/7/layout/HexagonTimeline"/>
    <dgm:cxn modelId="{02EC6DB2-676F-4476-84AF-D7387DD80F85}" srcId="{470436C2-AB8C-44D2-A601-D202EF28CAB9}" destId="{4DB5D0C4-943E-43BD-95D2-67F66A677273}" srcOrd="1" destOrd="0" parTransId="{DFB5728B-AA9C-400E-AE14-9D6DF48BCA56}" sibTransId="{8E4F1C27-8DCE-4CA6-A456-305516CB3EBF}"/>
    <dgm:cxn modelId="{A3808DBB-A8EC-4BF2-9D04-EECD876B6F64}" type="presOf" srcId="{470436C2-AB8C-44D2-A601-D202EF28CAB9}" destId="{28B7E585-1DEC-4555-8326-DC322CE6A0D9}" srcOrd="0" destOrd="0" presId="urn:microsoft.com/office/officeart/2016/7/layout/HexagonTimeline"/>
    <dgm:cxn modelId="{652564C5-1C9F-4165-825D-2B5E369E9B08}" srcId="{784C4D9C-6BD9-46A6-818E-2F9E32A0005D}" destId="{D0A82FB8-1752-4D6F-8410-65D45BE9561E}" srcOrd="0" destOrd="0" parTransId="{61919C9B-67C1-4818-8B22-371F0349AF0B}" sibTransId="{BC71044F-3945-4433-9507-0F1DA1FDC91A}"/>
    <dgm:cxn modelId="{F942B8C5-7323-42C5-81E3-24148E3D8472}" srcId="{B52194AD-BC1D-40A5-8061-74ED970CF0EC}" destId="{470436C2-AB8C-44D2-A601-D202EF28CAB9}" srcOrd="0" destOrd="0" parTransId="{5730B730-F013-48B6-BBEF-5A501064EB00}" sibTransId="{2125FE7A-30E1-4461-8054-0105ED556DC5}"/>
    <dgm:cxn modelId="{AC23B8F4-BFDF-4F62-9B27-FFDB7D8C4941}" srcId="{470436C2-AB8C-44D2-A601-D202EF28CAB9}" destId="{746D417C-B710-4C7B-ADDF-B9EC4736B4EB}" srcOrd="3" destOrd="0" parTransId="{D813B29F-5124-4457-9187-3DCEF2742E34}" sibTransId="{FD08C279-88A3-40D1-A4D5-0418E544486C}"/>
    <dgm:cxn modelId="{46802EFC-9BBB-47EF-8ED9-9055FA2CDFB1}" srcId="{B52194AD-BC1D-40A5-8061-74ED970CF0EC}" destId="{784C4D9C-6BD9-46A6-818E-2F9E32A0005D}" srcOrd="1" destOrd="0" parTransId="{8A955203-16FE-4E4A-A198-0745DE545A9D}" sibTransId="{C821C06E-AE69-427E-BAC3-DD095C5F5DE2}"/>
    <dgm:cxn modelId="{44ECAFA0-2169-46A1-8DEA-D62D887018A7}" type="presParOf" srcId="{CF9C7F8B-ACA5-4AF8-A08B-0E80CF03A32B}" destId="{33687FA3-D696-4D05-A921-E657360E9153}" srcOrd="0" destOrd="0" presId="urn:microsoft.com/office/officeart/2016/7/layout/HexagonTimeline"/>
    <dgm:cxn modelId="{460A7C98-D803-4727-A1DC-72EDEA07D4D6}" type="presParOf" srcId="{33687FA3-D696-4D05-A921-E657360E9153}" destId="{28B7E585-1DEC-4555-8326-DC322CE6A0D9}" srcOrd="0" destOrd="0" presId="urn:microsoft.com/office/officeart/2016/7/layout/HexagonTimeline"/>
    <dgm:cxn modelId="{E24777EC-6AC8-4377-B2D8-0D9493BDAB45}" type="presParOf" srcId="{33687FA3-D696-4D05-A921-E657360E9153}" destId="{E6B3F149-FD9C-4184-B517-50DE17DC9F42}" srcOrd="1" destOrd="0" presId="urn:microsoft.com/office/officeart/2016/7/layout/HexagonTimeline"/>
    <dgm:cxn modelId="{C6329462-37FF-4AFE-8912-32D76D759CD0}" type="presParOf" srcId="{33687FA3-D696-4D05-A921-E657360E9153}" destId="{9A3567F5-3505-4A84-B150-84541A114DAE}" srcOrd="2" destOrd="0" presId="urn:microsoft.com/office/officeart/2016/7/layout/HexagonTimeline"/>
    <dgm:cxn modelId="{45E52CEC-751D-4640-A2D6-3D5241A19C02}" type="presParOf" srcId="{33687FA3-D696-4D05-A921-E657360E9153}" destId="{3C2BEDA3-A6CB-4551-9245-20E856721676}" srcOrd="3" destOrd="0" presId="urn:microsoft.com/office/officeart/2016/7/layout/HexagonTimeline"/>
    <dgm:cxn modelId="{D72EBEDE-A9C4-4B81-BAAD-56F500EA7084}" type="presParOf" srcId="{33687FA3-D696-4D05-A921-E657360E9153}" destId="{C300CFD9-A852-4630-9F5A-D9052EC40FAA}" srcOrd="4" destOrd="0" presId="urn:microsoft.com/office/officeart/2016/7/layout/HexagonTimeline"/>
    <dgm:cxn modelId="{407A32A1-2F19-4BD8-B53F-D3A8FC036823}" type="presParOf" srcId="{CF9C7F8B-ACA5-4AF8-A08B-0E80CF03A32B}" destId="{89A522A2-C968-4BB0-AA0D-5C276045D013}" srcOrd="1" destOrd="0" presId="urn:microsoft.com/office/officeart/2016/7/layout/HexagonTimeline"/>
    <dgm:cxn modelId="{9D37C8CB-3E82-4C96-B28B-B407581E554F}" type="presParOf" srcId="{CF9C7F8B-ACA5-4AF8-A08B-0E80CF03A32B}" destId="{3F8C7F44-0E39-4E64-AFA3-81ED9F564258}" srcOrd="2" destOrd="0" presId="urn:microsoft.com/office/officeart/2016/7/layout/HexagonTimeline"/>
    <dgm:cxn modelId="{34E19442-60C1-40F9-A532-9F6088F823B7}" type="presParOf" srcId="{3F8C7F44-0E39-4E64-AFA3-81ED9F564258}" destId="{8EAC610B-FC2D-4E66-A096-2E23A75E8CE6}" srcOrd="0" destOrd="0" presId="urn:microsoft.com/office/officeart/2016/7/layout/HexagonTimeline"/>
    <dgm:cxn modelId="{ACCCCA10-412D-49F3-BDDE-7F2620822A4F}" type="presParOf" srcId="{3F8C7F44-0E39-4E64-AFA3-81ED9F564258}" destId="{4EBF67CA-7B13-4FE6-A5D4-F2B5DBB8EF10}" srcOrd="1" destOrd="0" presId="urn:microsoft.com/office/officeart/2016/7/layout/HexagonTimeline"/>
    <dgm:cxn modelId="{DE58CB4F-28A4-41A7-AD9D-0786C2CBE573}" type="presParOf" srcId="{3F8C7F44-0E39-4E64-AFA3-81ED9F564258}" destId="{EF2BCF49-D21A-4CE2-AE95-81209766FB18}" srcOrd="2" destOrd="0" presId="urn:microsoft.com/office/officeart/2016/7/layout/HexagonTimeline"/>
    <dgm:cxn modelId="{49F451C7-46F1-4D88-95C8-0EE862A46B8C}" type="presParOf" srcId="{3F8C7F44-0E39-4E64-AFA3-81ED9F564258}" destId="{0CC65804-80E2-457A-A25B-A52705EE142F}" srcOrd="3" destOrd="0" presId="urn:microsoft.com/office/officeart/2016/7/layout/HexagonTimeline"/>
    <dgm:cxn modelId="{6EC57F56-5F73-422F-A881-0737F4A8749F}" type="presParOf" srcId="{3F8C7F44-0E39-4E64-AFA3-81ED9F564258}" destId="{004F0C39-4635-43A3-8A4E-EA640B51ABF7}" srcOrd="4" destOrd="0" presId="urn:microsoft.com/office/officeart/2016/7/layout/HexagonTimeline"/>
    <dgm:cxn modelId="{010D9234-25DE-4A44-97EF-DB4F5DBC61F2}" type="presParOf" srcId="{CF9C7F8B-ACA5-4AF8-A08B-0E80CF03A32B}" destId="{61A8C36E-8A1B-40F2-AED1-4DCA68BADEF4}" srcOrd="3" destOrd="0" presId="urn:microsoft.com/office/officeart/2016/7/layout/HexagonTimeline"/>
    <dgm:cxn modelId="{8CCB8D40-E4B5-4972-BD51-A718E2557FB0}" type="presParOf" srcId="{CF9C7F8B-ACA5-4AF8-A08B-0E80CF03A32B}" destId="{25653124-9BAA-4AE1-8304-AA26FB2E3F53}" srcOrd="4" destOrd="0" presId="urn:microsoft.com/office/officeart/2016/7/layout/HexagonTimeline"/>
    <dgm:cxn modelId="{39B4A008-607F-4E02-BA02-B61B20CC491F}" type="presParOf" srcId="{25653124-9BAA-4AE1-8304-AA26FB2E3F53}" destId="{218458F2-C6C1-4CA1-95FD-E5E7768E5C6B}" srcOrd="0" destOrd="0" presId="urn:microsoft.com/office/officeart/2016/7/layout/HexagonTimeline"/>
    <dgm:cxn modelId="{B5EE1C41-7BF2-4595-8AD9-41F8F808BCFE}" type="presParOf" srcId="{25653124-9BAA-4AE1-8304-AA26FB2E3F53}" destId="{5401E5BC-5137-49E4-9201-53966AC64854}" srcOrd="1" destOrd="0" presId="urn:microsoft.com/office/officeart/2016/7/layout/HexagonTimeline"/>
    <dgm:cxn modelId="{DD7B6716-3267-4B0D-95F8-E6C8763DC697}" type="presParOf" srcId="{25653124-9BAA-4AE1-8304-AA26FB2E3F53}" destId="{74850E5A-A27F-4C49-B524-9BDA42FD5C7E}" srcOrd="2" destOrd="0" presId="urn:microsoft.com/office/officeart/2016/7/layout/HexagonTimeline"/>
    <dgm:cxn modelId="{7476A7B6-D3D8-479B-9A47-744FE27358A6}" type="presParOf" srcId="{25653124-9BAA-4AE1-8304-AA26FB2E3F53}" destId="{59A7864F-BA2A-4DE3-9F4E-36E9E79426E5}" srcOrd="3" destOrd="0" presId="urn:microsoft.com/office/officeart/2016/7/layout/HexagonTimeline"/>
    <dgm:cxn modelId="{917F477E-0683-4988-8DC4-6AC282324A2E}" type="presParOf" srcId="{25653124-9BAA-4AE1-8304-AA26FB2E3F53}" destId="{EC21299B-726A-4025-B88D-0937A475202F}" srcOrd="4" destOrd="0" presId="urn:microsoft.com/office/officeart/2016/7/layout/HexagonTimeline"/>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8B7E585-1DEC-4555-8326-DC322CE6A0D9}">
      <dsp:nvSpPr>
        <dsp:cNvPr id="0" name=""/>
        <dsp:cNvSpPr/>
      </dsp:nvSpPr>
      <dsp:spPr>
        <a:xfrm>
          <a:off x="524927" y="2189704"/>
          <a:ext cx="2671644" cy="597192"/>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Data </a:t>
          </a:r>
          <a:r>
            <a:rPr lang="en-IN" sz="1800" b="0" i="0" kern="1200" dirty="0"/>
            <a:t>Pre-processing</a:t>
          </a:r>
          <a:endParaRPr lang="en-US" sz="1800" kern="1200" dirty="0"/>
        </a:p>
      </dsp:txBody>
      <dsp:txXfrm>
        <a:off x="524927" y="2189704"/>
        <a:ext cx="2552206" cy="597192"/>
      </dsp:txXfrm>
    </dsp:sp>
    <dsp:sp modelId="{E6B3F149-FD9C-4184-B517-50DE17DC9F42}">
      <dsp:nvSpPr>
        <dsp:cNvPr id="0" name=""/>
        <dsp:cNvSpPr/>
      </dsp:nvSpPr>
      <dsp:spPr>
        <a:xfrm>
          <a:off x="5440" y="0"/>
          <a:ext cx="3710617" cy="1592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240" rIns="0" bIns="142240" numCol="1" spcCol="1270" anchor="b" anchorCtr="1">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b="0" i="0" kern="1200" dirty="0"/>
            <a:t>Identifying and handling the missing values. </a:t>
          </a:r>
          <a:endParaRPr lang="en-US" sz="1600" kern="1200" dirty="0"/>
        </a:p>
        <a:p>
          <a:pPr marL="0" lvl="0" indent="0" algn="ctr" defTabSz="711200">
            <a:lnSpc>
              <a:spcPct val="90000"/>
            </a:lnSpc>
            <a:spcBef>
              <a:spcPct val="0"/>
            </a:spcBef>
            <a:spcAft>
              <a:spcPct val="35000"/>
            </a:spcAft>
            <a:buFont typeface="Arial" panose="020B0604020202020204" pitchFamily="34" charset="0"/>
            <a:buNone/>
          </a:pPr>
          <a:r>
            <a:rPr lang="en-IN" sz="1600" b="0" i="0" kern="1200" dirty="0"/>
            <a:t>Encoding the categorical data. </a:t>
          </a:r>
        </a:p>
        <a:p>
          <a:pPr marL="0" lvl="0" indent="0" algn="ctr" defTabSz="711200">
            <a:lnSpc>
              <a:spcPct val="90000"/>
            </a:lnSpc>
            <a:spcBef>
              <a:spcPct val="0"/>
            </a:spcBef>
            <a:spcAft>
              <a:spcPct val="35000"/>
            </a:spcAft>
            <a:buFont typeface="Arial" panose="020B0604020202020204" pitchFamily="34" charset="0"/>
            <a:buNone/>
          </a:pPr>
          <a:r>
            <a:rPr lang="en-IN" sz="1600" b="0" i="0" kern="1200" dirty="0"/>
            <a:t>Feature scaling</a:t>
          </a:r>
        </a:p>
        <a:p>
          <a:pPr marL="0" lvl="0" indent="0" algn="ctr" defTabSz="533400">
            <a:lnSpc>
              <a:spcPct val="90000"/>
            </a:lnSpc>
            <a:spcBef>
              <a:spcPct val="0"/>
            </a:spcBef>
            <a:spcAft>
              <a:spcPct val="35000"/>
            </a:spcAft>
            <a:buNone/>
          </a:pPr>
          <a:endParaRPr lang="en-US" sz="1200" kern="1200" dirty="0"/>
        </a:p>
      </dsp:txBody>
      <dsp:txXfrm>
        <a:off x="5440" y="0"/>
        <a:ext cx="3710617" cy="1592512"/>
      </dsp:txXfrm>
    </dsp:sp>
    <dsp:sp modelId="{89A522A2-C968-4BB0-AA0D-5C276045D013}">
      <dsp:nvSpPr>
        <dsp:cNvPr id="0" name=""/>
        <dsp:cNvSpPr/>
      </dsp:nvSpPr>
      <dsp:spPr>
        <a:xfrm>
          <a:off x="3196571" y="2488301"/>
          <a:ext cx="1038972" cy="0"/>
        </a:xfrm>
        <a:custGeom>
          <a:avLst/>
          <a:gdLst/>
          <a:ahLst/>
          <a:cxnLst/>
          <a:rect l="0" t="0" r="0" b="0"/>
          <a:pathLst>
            <a:path>
              <a:moveTo>
                <a:pt x="0" y="0"/>
              </a:moveTo>
              <a:lnTo>
                <a:pt x="1038972"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9A3567F5-3505-4A84-B150-84541A114DAE}">
      <dsp:nvSpPr>
        <dsp:cNvPr id="0" name=""/>
        <dsp:cNvSpPr/>
      </dsp:nvSpPr>
      <dsp:spPr>
        <a:xfrm>
          <a:off x="1860749" y="1692044"/>
          <a:ext cx="0" cy="497660"/>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3C2BEDA3-A6CB-4551-9245-20E856721676}">
      <dsp:nvSpPr>
        <dsp:cNvPr id="0" name=""/>
        <dsp:cNvSpPr/>
      </dsp:nvSpPr>
      <dsp:spPr>
        <a:xfrm>
          <a:off x="1810983" y="1592512"/>
          <a:ext cx="99532" cy="99532"/>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8EAC610B-FC2D-4E66-A096-2E23A75E8CE6}">
      <dsp:nvSpPr>
        <dsp:cNvPr id="0" name=""/>
        <dsp:cNvSpPr/>
      </dsp:nvSpPr>
      <dsp:spPr>
        <a:xfrm>
          <a:off x="4235544" y="2189704"/>
          <a:ext cx="2671644" cy="597192"/>
        </a:xfrm>
        <a:prstGeom prst="hexagon">
          <a:avLst>
            <a:gd name="adj" fmla="val 40000"/>
            <a:gd name="vf" fmla="val 11547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Model Building and Prediction</a:t>
          </a:r>
        </a:p>
      </dsp:txBody>
      <dsp:txXfrm>
        <a:off x="4537807" y="2257269"/>
        <a:ext cx="2067118" cy="462062"/>
      </dsp:txXfrm>
    </dsp:sp>
    <dsp:sp modelId="{4EBF67CA-7B13-4FE6-A5D4-F2B5DBB8EF10}">
      <dsp:nvSpPr>
        <dsp:cNvPr id="0" name=""/>
        <dsp:cNvSpPr/>
      </dsp:nvSpPr>
      <dsp:spPr>
        <a:xfrm>
          <a:off x="3716057" y="3384089"/>
          <a:ext cx="3710617" cy="1592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42240" rIns="0" bIns="142240" numCol="1" spcCol="1270" anchor="t" anchorCtr="1">
          <a:noAutofit/>
        </a:bodyPr>
        <a:lstStyle/>
        <a:p>
          <a:pPr marL="0" lvl="0" indent="0" algn="ctr" defTabSz="711200">
            <a:lnSpc>
              <a:spcPct val="90000"/>
            </a:lnSpc>
            <a:spcBef>
              <a:spcPct val="0"/>
            </a:spcBef>
            <a:spcAft>
              <a:spcPct val="35000"/>
            </a:spcAft>
            <a:buFont typeface="Arial" panose="020B0604020202020204" pitchFamily="34" charset="0"/>
            <a:buNone/>
          </a:pPr>
          <a:r>
            <a:rPr lang="en-US" sz="1600" kern="1200" dirty="0"/>
            <a:t>Splitting the dataset into train and test</a:t>
          </a:r>
        </a:p>
        <a:p>
          <a:pPr marL="0" lvl="0" indent="0" algn="ctr" defTabSz="711200">
            <a:lnSpc>
              <a:spcPct val="90000"/>
            </a:lnSpc>
            <a:spcBef>
              <a:spcPct val="0"/>
            </a:spcBef>
            <a:spcAft>
              <a:spcPct val="35000"/>
            </a:spcAft>
            <a:buFont typeface="Arial" panose="020B0604020202020204" pitchFamily="34" charset="0"/>
            <a:buNone/>
          </a:pPr>
          <a:r>
            <a:rPr lang="en-US" sz="1600" kern="1200" dirty="0"/>
            <a:t>Using  Linear Regression from </a:t>
          </a:r>
          <a:r>
            <a:rPr lang="en-US" sz="1600" kern="1200" dirty="0" err="1"/>
            <a:t>sklearn</a:t>
          </a:r>
          <a:r>
            <a:rPr lang="en-US" sz="1600" kern="1200" dirty="0"/>
            <a:t> to fit the training data</a:t>
          </a:r>
        </a:p>
        <a:p>
          <a:pPr marL="0" lvl="0" indent="0" algn="ctr" defTabSz="711200">
            <a:lnSpc>
              <a:spcPct val="90000"/>
            </a:lnSpc>
            <a:spcBef>
              <a:spcPct val="0"/>
            </a:spcBef>
            <a:spcAft>
              <a:spcPct val="35000"/>
            </a:spcAft>
            <a:buFont typeface="Arial" panose="020B0604020202020204" pitchFamily="34" charset="0"/>
            <a:buNone/>
          </a:pPr>
          <a:r>
            <a:rPr lang="en-US" sz="1600" kern="1200" dirty="0"/>
            <a:t>Making predictions for the testing data</a:t>
          </a:r>
        </a:p>
        <a:p>
          <a:pPr marL="0" lvl="0" indent="0" algn="ctr" defTabSz="711200">
            <a:lnSpc>
              <a:spcPct val="90000"/>
            </a:lnSpc>
            <a:spcBef>
              <a:spcPct val="0"/>
            </a:spcBef>
            <a:spcAft>
              <a:spcPct val="35000"/>
            </a:spcAft>
            <a:buFont typeface="Arial" panose="020B0604020202020204" pitchFamily="34" charset="0"/>
            <a:buNone/>
          </a:pPr>
          <a:r>
            <a:rPr lang="en-US" sz="1600" kern="1200" dirty="0"/>
            <a:t>Finding out the score/accuracy of the model</a:t>
          </a:r>
        </a:p>
      </dsp:txBody>
      <dsp:txXfrm>
        <a:off x="3716057" y="3384089"/>
        <a:ext cx="3710617" cy="1592512"/>
      </dsp:txXfrm>
    </dsp:sp>
    <dsp:sp modelId="{61A8C36E-8A1B-40F2-AED1-4DCA68BADEF4}">
      <dsp:nvSpPr>
        <dsp:cNvPr id="0" name=""/>
        <dsp:cNvSpPr/>
      </dsp:nvSpPr>
      <dsp:spPr>
        <a:xfrm>
          <a:off x="6907188" y="2488301"/>
          <a:ext cx="1038972" cy="0"/>
        </a:xfrm>
        <a:custGeom>
          <a:avLst/>
          <a:gdLst/>
          <a:ahLst/>
          <a:cxnLst/>
          <a:rect l="0" t="0" r="0" b="0"/>
          <a:pathLst>
            <a:path>
              <a:moveTo>
                <a:pt x="0" y="0"/>
              </a:moveTo>
              <a:lnTo>
                <a:pt x="1038972" y="0"/>
              </a:lnTo>
            </a:path>
          </a:pathLst>
        </a:custGeom>
        <a:noFill/>
        <a:ln w="9525"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F2BCF49-D21A-4CE2-AE95-81209766FB18}">
      <dsp:nvSpPr>
        <dsp:cNvPr id="0" name=""/>
        <dsp:cNvSpPr/>
      </dsp:nvSpPr>
      <dsp:spPr>
        <a:xfrm>
          <a:off x="5571366" y="2786897"/>
          <a:ext cx="0" cy="497660"/>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0CC65804-80E2-457A-A25B-A52705EE142F}">
      <dsp:nvSpPr>
        <dsp:cNvPr id="0" name=""/>
        <dsp:cNvSpPr/>
      </dsp:nvSpPr>
      <dsp:spPr>
        <a:xfrm>
          <a:off x="5521600" y="3284557"/>
          <a:ext cx="99532" cy="99532"/>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218458F2-C6C1-4CA1-95FD-E5E7768E5C6B}">
      <dsp:nvSpPr>
        <dsp:cNvPr id="0" name=""/>
        <dsp:cNvSpPr/>
      </dsp:nvSpPr>
      <dsp:spPr>
        <a:xfrm rot="10800000">
          <a:off x="7946161" y="2189704"/>
          <a:ext cx="2671644" cy="597192"/>
        </a:xfrm>
        <a:prstGeom prst="homePlate">
          <a:avLst>
            <a:gd name="adj" fmla="val 40000"/>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w="9525" cap="rnd" cmpd="sng" algn="ctr">
          <a:solidFill>
            <a:schemeClr val="accent1">
              <a:hueOff val="0"/>
              <a:satOff val="0"/>
              <a:lumOff val="0"/>
              <a:alphaOff val="0"/>
            </a:schemeClr>
          </a:solidFill>
          <a:prstDash val="solid"/>
        </a:ln>
        <a:effectLst>
          <a:outerShdw blurRad="63500" dist="25400" dir="5400000" rotWithShape="0">
            <a:srgbClr val="000000">
              <a:alpha val="60000"/>
            </a:srgbClr>
          </a:outerShdw>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Analyzing the features affecting the ‘Sale Price’</a:t>
          </a:r>
        </a:p>
      </dsp:txBody>
      <dsp:txXfrm rot="10800000">
        <a:off x="8065599" y="2189704"/>
        <a:ext cx="2552206" cy="597192"/>
      </dsp:txXfrm>
    </dsp:sp>
    <dsp:sp modelId="{5401E5BC-5137-49E4-9201-53966AC64854}">
      <dsp:nvSpPr>
        <dsp:cNvPr id="0" name=""/>
        <dsp:cNvSpPr/>
      </dsp:nvSpPr>
      <dsp:spPr>
        <a:xfrm>
          <a:off x="7426675" y="0"/>
          <a:ext cx="3710617" cy="15925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0" rIns="0" bIns="177800" numCol="1" spcCol="1270" anchor="b" anchorCtr="1">
          <a:noAutofit/>
        </a:bodyPr>
        <a:lstStyle/>
        <a:p>
          <a:pPr marL="0" lvl="0" indent="0" algn="ctr" defTabSz="889000">
            <a:lnSpc>
              <a:spcPct val="90000"/>
            </a:lnSpc>
            <a:spcBef>
              <a:spcPct val="0"/>
            </a:spcBef>
            <a:spcAft>
              <a:spcPct val="35000"/>
            </a:spcAft>
            <a:buNone/>
          </a:pPr>
          <a:r>
            <a:rPr lang="en-US" sz="2000" kern="1200" dirty="0"/>
            <a:t>Using model coefficients and residuals to analyze the factors influencing the sale price of the house</a:t>
          </a:r>
        </a:p>
      </dsp:txBody>
      <dsp:txXfrm>
        <a:off x="7426675" y="0"/>
        <a:ext cx="3710617" cy="1592512"/>
      </dsp:txXfrm>
    </dsp:sp>
    <dsp:sp modelId="{74850E5A-A27F-4C49-B524-9BDA42FD5C7E}">
      <dsp:nvSpPr>
        <dsp:cNvPr id="0" name=""/>
        <dsp:cNvSpPr/>
      </dsp:nvSpPr>
      <dsp:spPr>
        <a:xfrm>
          <a:off x="9281983" y="1692044"/>
          <a:ext cx="0" cy="497660"/>
        </a:xfrm>
        <a:prstGeom prst="line">
          <a:avLst/>
        </a:prstGeom>
        <a:noFill/>
        <a:ln w="12700" cap="rnd" cmpd="sng" algn="ctr">
          <a:solidFill>
            <a:schemeClr val="accent1">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59A7864F-BA2A-4DE3-9F4E-36E9E79426E5}">
      <dsp:nvSpPr>
        <dsp:cNvPr id="0" name=""/>
        <dsp:cNvSpPr/>
      </dsp:nvSpPr>
      <dsp:spPr>
        <a:xfrm>
          <a:off x="9232217" y="1592512"/>
          <a:ext cx="99532" cy="99532"/>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g>
</file>

<file path=ppt/media/image12.png>
</file>

<file path=ppt/media/image13.png>
</file>

<file path=ppt/media/image14.jpg>
</file>

<file path=ppt/media/image15.jpg>
</file>

<file path=ppt/media/image2.png>
</file>

<file path=ppt/media/image3.png>
</file>

<file path=ppt/media/image4.png>
</file>

<file path=ppt/media/image5.png>
</file>

<file path=ppt/media/image6.jpg>
</file>

<file path=ppt/media/image7.jpg>
</file>

<file path=ppt/media/image8.CJoNMsbkWyvFXibVzUthZTZV358oH5Xnd>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4/7/2022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0828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4/7/2022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739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4/7/2022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724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4/7/2022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38285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4/7/2022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97252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4/7/2022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9214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4/7/2022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39391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4/7/2022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94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4/7/2022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737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4/7/2022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551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4/7/2022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6120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4/7/2022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360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4/7/2022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929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4/7/2022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72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4/7/2022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148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4/7/2022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6911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4/7/2022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4230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4/7/2022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3620715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hyperlink" Target="https://www.flickr.com/photos/philipgibbs/2554307478/"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www.publicdomainpictures.net/view-image.php?image=201014&amp;picture=dark-wall" TargetMode="External"/><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deviantart.com/antscape/art/Wallpaper-1-121123132" TargetMode="External"/><Relationship Id="rId2" Type="http://schemas.openxmlformats.org/officeDocument/2006/relationships/image" Target="../media/image8.CJoNMsbkWyvFXibVzUthZTZV358oH5Xnd"/><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9.jpg"/><Relationship Id="rId7" Type="http://schemas.openxmlformats.org/officeDocument/2006/relationships/diagramQuickStyle" Target="../diagrams/quickStyle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hyperlink" Target="http://stackoverflow.com/questions/9300450/generated-background-image-with-css-or-canvas" TargetMode="External"/><Relationship Id="rId9" Type="http://schemas.microsoft.com/office/2007/relationships/diagramDrawing" Target="../diagrams/drawing1.xml"/></Relationships>
</file>

<file path=ppt/slides/_rels/slide5.xml.rels><?xml version="1.0" encoding="UTF-8" standalone="yes"?>
<Relationships xmlns="http://schemas.openxmlformats.org/package/2006/relationships"><Relationship Id="rId3" Type="http://schemas.openxmlformats.org/officeDocument/2006/relationships/hyperlink" Target="https://www.wallpaperflare.com/gray-illustration-metal-texture-background-grunge-steel-wallpaper-cuzu" TargetMode="External"/><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phoenix-v02.deviantart.com/art/pxv2-Grunge-BG-76885908" TargetMode="External"/><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storyblocks.com/video/stock/black-dramatic-clouds-rka2etthlixi7bmo4" TargetMode="External"/><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hyperlink" Target="https://designerfied.deviantart.com/art/Dark-Concrete-Twitter-Background-267733502" TargetMode="External"/><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flickr.com/photos/shanegorski/2324747282/" TargetMode="External"/><Relationship Id="rId2" Type="http://schemas.openxmlformats.org/officeDocument/2006/relationships/image" Target="../media/image15.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10000" b="-10000"/>
          </a:stretch>
        </a:blipFill>
        <a:effectLst/>
      </p:bgPr>
    </p:bg>
    <p:spTree>
      <p:nvGrpSpPr>
        <p:cNvPr id="1" name=""/>
        <p:cNvGrpSpPr/>
        <p:nvPr/>
      </p:nvGrpSpPr>
      <p:grpSpPr>
        <a:xfrm>
          <a:off x="0" y="0"/>
          <a:ext cx="0" cy="0"/>
          <a:chOff x="0" y="0"/>
          <a:chExt cx="0" cy="0"/>
        </a:xfrm>
      </p:grpSpPr>
      <p:sp useBgFill="1">
        <p:nvSpPr>
          <p:cNvPr id="83"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2786570" y="267353"/>
            <a:ext cx="6914507" cy="1445804"/>
          </a:xfrm>
        </p:spPr>
        <p:txBody>
          <a:bodyPr>
            <a:normAutofit/>
          </a:bodyPr>
          <a:lstStyle/>
          <a:p>
            <a:r>
              <a:rPr lang="en-US" sz="4400" dirty="0">
                <a:solidFill>
                  <a:schemeClr val="accent1">
                    <a:lumMod val="50000"/>
                  </a:schemeClr>
                </a:solidFill>
              </a:rPr>
              <a:t>Raw Housing Prices Analysis using Linear Regression </a:t>
            </a:r>
          </a:p>
        </p:txBody>
      </p:sp>
      <p:sp>
        <p:nvSpPr>
          <p:cNvPr id="4" name="TextBox 3">
            <a:extLst>
              <a:ext uri="{FF2B5EF4-FFF2-40B4-BE49-F238E27FC236}">
                <a16:creationId xmlns:a16="http://schemas.microsoft.com/office/drawing/2014/main" id="{3B9E00FE-6F57-4E41-BB15-A12EF7ECD026}"/>
              </a:ext>
            </a:extLst>
          </p:cNvPr>
          <p:cNvSpPr txBox="1"/>
          <p:nvPr/>
        </p:nvSpPr>
        <p:spPr>
          <a:xfrm>
            <a:off x="5106256" y="5836258"/>
            <a:ext cx="1787703" cy="461665"/>
          </a:xfrm>
          <a:prstGeom prst="rect">
            <a:avLst/>
          </a:prstGeom>
          <a:noFill/>
        </p:spPr>
        <p:txBody>
          <a:bodyPr wrap="square" rtlCol="0">
            <a:spAutoFit/>
          </a:bodyPr>
          <a:lstStyle/>
          <a:p>
            <a:r>
              <a:rPr lang="en-IN" sz="2400" dirty="0"/>
              <a:t>Project PPT</a:t>
            </a:r>
          </a:p>
        </p:txBody>
      </p:sp>
    </p:spTree>
    <p:extLst>
      <p:ext uri="{BB962C8B-B14F-4D97-AF65-F5344CB8AC3E}">
        <p14:creationId xmlns:p14="http://schemas.microsoft.com/office/powerpoint/2010/main" val="19465765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3503B-D954-48C7-888A-7DE5DB2B1A6E}"/>
              </a:ext>
            </a:extLst>
          </p:cNvPr>
          <p:cNvSpPr>
            <a:spLocks noGrp="1"/>
          </p:cNvSpPr>
          <p:nvPr>
            <p:ph type="title"/>
          </p:nvPr>
        </p:nvSpPr>
        <p:spPr>
          <a:xfrm>
            <a:off x="634220" y="856179"/>
            <a:ext cx="10923560" cy="1257300"/>
          </a:xfrm>
        </p:spPr>
        <p:txBody>
          <a:bodyPr>
            <a:normAutofit fontScale="90000"/>
          </a:bodyPr>
          <a:lstStyle/>
          <a:p>
            <a:r>
              <a:rPr lang="en-US" sz="5100" b="1" dirty="0">
                <a:solidFill>
                  <a:srgbClr val="FFFF00"/>
                </a:solidFill>
                <a:effectLst/>
              </a:rPr>
              <a:t>Data Set :- </a:t>
            </a:r>
            <a:r>
              <a:rPr lang="en-US" sz="5100" b="1" i="0" dirty="0">
                <a:solidFill>
                  <a:srgbClr val="FFFF00"/>
                </a:solidFill>
                <a:effectLst/>
              </a:rPr>
              <a:t>House Sales in King County, USA</a:t>
            </a:r>
            <a:br>
              <a:rPr lang="en-IN" b="1" dirty="0"/>
            </a:br>
            <a:endParaRPr lang="en-IN" dirty="0"/>
          </a:p>
        </p:txBody>
      </p:sp>
      <p:sp>
        <p:nvSpPr>
          <p:cNvPr id="3" name="Content Placeholder 2">
            <a:extLst>
              <a:ext uri="{FF2B5EF4-FFF2-40B4-BE49-F238E27FC236}">
                <a16:creationId xmlns:a16="http://schemas.microsoft.com/office/drawing/2014/main" id="{A14E88EF-1DE5-4A30-9297-9C5A2139DB43}"/>
              </a:ext>
            </a:extLst>
          </p:cNvPr>
          <p:cNvSpPr>
            <a:spLocks noGrp="1"/>
          </p:cNvSpPr>
          <p:nvPr>
            <p:ph idx="1"/>
          </p:nvPr>
        </p:nvSpPr>
        <p:spPr>
          <a:xfrm>
            <a:off x="1037085" y="1972639"/>
            <a:ext cx="10353762" cy="4167882"/>
          </a:xfrm>
        </p:spPr>
        <p:txBody>
          <a:bodyPr>
            <a:normAutofit/>
          </a:bodyPr>
          <a:lstStyle/>
          <a:p>
            <a:r>
              <a:rPr lang="en-US" sz="2500" b="0" i="0" dirty="0">
                <a:solidFill>
                  <a:schemeClr val="accent1">
                    <a:lumMod val="40000"/>
                    <a:lumOff val="60000"/>
                  </a:schemeClr>
                </a:solidFill>
                <a:effectLst/>
                <a:latin typeface="+mj-lt"/>
              </a:rPr>
              <a:t>The dataset is taken from the following website:- </a:t>
            </a:r>
            <a:r>
              <a:rPr lang="en-US" sz="2500" b="0" i="0" dirty="0">
                <a:solidFill>
                  <a:schemeClr val="tx1"/>
                </a:solidFill>
                <a:effectLst/>
                <a:latin typeface="+mj-lt"/>
              </a:rPr>
              <a:t>https://www.kaggle.com/datasets/harlfoxem/housesalesprediction</a:t>
            </a:r>
          </a:p>
          <a:p>
            <a:r>
              <a:rPr lang="en-US" sz="2500" b="0" i="0" dirty="0">
                <a:solidFill>
                  <a:schemeClr val="accent1">
                    <a:lumMod val="40000"/>
                    <a:lumOff val="60000"/>
                  </a:schemeClr>
                </a:solidFill>
                <a:effectLst/>
                <a:latin typeface="+mj-lt"/>
              </a:rPr>
              <a:t>This dataset contains house sale prices for King County, which includes Seattle. It includes homes sold between May 2014 and May 2015.</a:t>
            </a:r>
          </a:p>
          <a:p>
            <a:pPr algn="l" fontAlgn="base"/>
            <a:r>
              <a:rPr lang="en-US" sz="2500" b="0" i="0" dirty="0">
                <a:solidFill>
                  <a:schemeClr val="accent1">
                    <a:lumMod val="40000"/>
                    <a:lumOff val="60000"/>
                  </a:schemeClr>
                </a:solidFill>
                <a:effectLst/>
                <a:latin typeface="+mj-lt"/>
              </a:rPr>
              <a:t>It has 21 features and 21613 entries</a:t>
            </a:r>
          </a:p>
          <a:p>
            <a:pPr algn="l" fontAlgn="base"/>
            <a:r>
              <a:rPr lang="en-US" sz="2500" dirty="0">
                <a:solidFill>
                  <a:schemeClr val="accent1">
                    <a:lumMod val="40000"/>
                    <a:lumOff val="60000"/>
                  </a:schemeClr>
                </a:solidFill>
                <a:effectLst/>
                <a:latin typeface="+mj-lt"/>
              </a:rPr>
              <a:t>The target variable is </a:t>
            </a:r>
            <a:r>
              <a:rPr lang="en-US" sz="2500" dirty="0">
                <a:solidFill>
                  <a:srgbClr val="FF0000"/>
                </a:solidFill>
                <a:effectLst/>
                <a:latin typeface="+mj-lt"/>
              </a:rPr>
              <a:t>‘Sale Price’</a:t>
            </a:r>
            <a:endParaRPr lang="en-US" sz="2500" b="0" i="0" dirty="0">
              <a:solidFill>
                <a:srgbClr val="FF0000"/>
              </a:solidFill>
              <a:effectLst/>
              <a:latin typeface="+mj-lt"/>
            </a:endParaRPr>
          </a:p>
          <a:p>
            <a:pPr algn="l" fontAlgn="base"/>
            <a:r>
              <a:rPr lang="en-US" sz="2500" b="0" i="0" dirty="0">
                <a:solidFill>
                  <a:schemeClr val="accent1">
                    <a:lumMod val="40000"/>
                    <a:lumOff val="60000"/>
                  </a:schemeClr>
                </a:solidFill>
                <a:effectLst/>
                <a:latin typeface="+mj-lt"/>
              </a:rPr>
              <a:t>It's a great dataset for evaluating simple regression models.</a:t>
            </a:r>
            <a:br>
              <a:rPr lang="en-US" dirty="0">
                <a:solidFill>
                  <a:schemeClr val="accent1">
                    <a:lumMod val="40000"/>
                    <a:lumOff val="60000"/>
                  </a:schemeClr>
                </a:solidFill>
              </a:rPr>
            </a:br>
            <a:endParaRPr lang="en-IN" b="1" dirty="0">
              <a:solidFill>
                <a:schemeClr val="accent1">
                  <a:lumMod val="40000"/>
                  <a:lumOff val="60000"/>
                </a:schemeClr>
              </a:solidFill>
            </a:endParaRPr>
          </a:p>
        </p:txBody>
      </p:sp>
    </p:spTree>
    <p:extLst>
      <p:ext uri="{BB962C8B-B14F-4D97-AF65-F5344CB8AC3E}">
        <p14:creationId xmlns:p14="http://schemas.microsoft.com/office/powerpoint/2010/main" val="3166075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439B5-282A-45FB-A1FB-1D512ABC934A}"/>
              </a:ext>
            </a:extLst>
          </p:cNvPr>
          <p:cNvSpPr>
            <a:spLocks noGrp="1"/>
          </p:cNvSpPr>
          <p:nvPr>
            <p:ph type="title"/>
          </p:nvPr>
        </p:nvSpPr>
        <p:spPr>
          <a:xfrm>
            <a:off x="816691" y="68782"/>
            <a:ext cx="10353762" cy="1257300"/>
          </a:xfrm>
        </p:spPr>
        <p:txBody>
          <a:bodyPr/>
          <a:lstStyle/>
          <a:p>
            <a:r>
              <a:rPr lang="en-IN" dirty="0">
                <a:solidFill>
                  <a:srgbClr val="FFFF00"/>
                </a:solidFill>
              </a:rPr>
              <a:t>OBJECTIVE</a:t>
            </a:r>
          </a:p>
        </p:txBody>
      </p:sp>
      <p:sp>
        <p:nvSpPr>
          <p:cNvPr id="3" name="Content Placeholder 2">
            <a:extLst>
              <a:ext uri="{FF2B5EF4-FFF2-40B4-BE49-F238E27FC236}">
                <a16:creationId xmlns:a16="http://schemas.microsoft.com/office/drawing/2014/main" id="{25183636-D71A-4C83-92A6-693036D17805}"/>
              </a:ext>
            </a:extLst>
          </p:cNvPr>
          <p:cNvSpPr>
            <a:spLocks noGrp="1"/>
          </p:cNvSpPr>
          <p:nvPr>
            <p:ph idx="1"/>
          </p:nvPr>
        </p:nvSpPr>
        <p:spPr>
          <a:xfrm>
            <a:off x="802798" y="1076241"/>
            <a:ext cx="4596882" cy="1019596"/>
          </a:xfrm>
        </p:spPr>
        <p:txBody>
          <a:bodyPr>
            <a:normAutofit/>
          </a:bodyPr>
          <a:lstStyle/>
          <a:p>
            <a:r>
              <a:rPr lang="en-IN" sz="2000" dirty="0">
                <a:solidFill>
                  <a:schemeClr val="accent2">
                    <a:lumMod val="40000"/>
                    <a:lumOff val="60000"/>
                  </a:schemeClr>
                </a:solidFill>
              </a:rPr>
              <a:t>Dependent column – ‘Sale Price’</a:t>
            </a:r>
          </a:p>
          <a:p>
            <a:r>
              <a:rPr lang="en-IN" sz="2000" dirty="0">
                <a:solidFill>
                  <a:schemeClr val="accent2">
                    <a:lumMod val="40000"/>
                    <a:lumOff val="60000"/>
                  </a:schemeClr>
                </a:solidFill>
              </a:rPr>
              <a:t>Independent column – </a:t>
            </a:r>
          </a:p>
          <a:p>
            <a:pPr marL="450000" lvl="1" indent="0">
              <a:buNone/>
            </a:pPr>
            <a:endParaRPr lang="en-US" dirty="0"/>
          </a:p>
          <a:p>
            <a:endParaRPr lang="en-IN" dirty="0"/>
          </a:p>
        </p:txBody>
      </p:sp>
      <p:sp>
        <p:nvSpPr>
          <p:cNvPr id="4" name="TextBox 3">
            <a:extLst>
              <a:ext uri="{FF2B5EF4-FFF2-40B4-BE49-F238E27FC236}">
                <a16:creationId xmlns:a16="http://schemas.microsoft.com/office/drawing/2014/main" id="{886CD94E-93A5-4CBA-B22A-FE5C714AEDF8}"/>
              </a:ext>
            </a:extLst>
          </p:cNvPr>
          <p:cNvSpPr txBox="1"/>
          <p:nvPr/>
        </p:nvSpPr>
        <p:spPr>
          <a:xfrm>
            <a:off x="5097982" y="1890117"/>
            <a:ext cx="4847289" cy="3139321"/>
          </a:xfrm>
          <a:prstGeom prst="rect">
            <a:avLst/>
          </a:prstGeom>
          <a:noFill/>
        </p:spPr>
        <p:txBody>
          <a:bodyPr wrap="none" rtlCol="0">
            <a:spAutoFit/>
          </a:bodyPr>
          <a:lstStyle/>
          <a:p>
            <a:pPr marL="742950" lvl="1" indent="-285750">
              <a:buFont typeface="Wingdings" panose="05000000000000000000" pitchFamily="2" charset="2"/>
              <a:buChar char="q"/>
            </a:pPr>
            <a:r>
              <a:rPr lang="en-US" dirty="0">
                <a:solidFill>
                  <a:schemeClr val="accent2">
                    <a:lumMod val="40000"/>
                    <a:lumOff val="60000"/>
                  </a:schemeClr>
                </a:solidFill>
              </a:rPr>
              <a:t>Condition of the House</a:t>
            </a:r>
          </a:p>
          <a:p>
            <a:pPr marL="742950" lvl="1" indent="-285750">
              <a:buFont typeface="Wingdings" panose="05000000000000000000" pitchFamily="2" charset="2"/>
              <a:buChar char="q"/>
            </a:pPr>
            <a:r>
              <a:rPr lang="en-US" dirty="0">
                <a:solidFill>
                  <a:schemeClr val="accent2">
                    <a:lumMod val="40000"/>
                    <a:lumOff val="60000"/>
                  </a:schemeClr>
                </a:solidFill>
              </a:rPr>
              <a:t>Overall Grade</a:t>
            </a:r>
          </a:p>
          <a:p>
            <a:pPr marL="742950" lvl="1" indent="-285750">
              <a:buFont typeface="Wingdings" panose="05000000000000000000" pitchFamily="2" charset="2"/>
              <a:buChar char="q"/>
            </a:pPr>
            <a:r>
              <a:rPr lang="en-US" dirty="0">
                <a:solidFill>
                  <a:schemeClr val="accent2">
                    <a:lumMod val="40000"/>
                    <a:lumOff val="60000"/>
                  </a:schemeClr>
                </a:solidFill>
              </a:rPr>
              <a:t>Area of the House from Basement (in </a:t>
            </a:r>
            <a:r>
              <a:rPr lang="en-US" dirty="0" err="1">
                <a:solidFill>
                  <a:schemeClr val="accent2">
                    <a:lumMod val="40000"/>
                    <a:lumOff val="60000"/>
                  </a:schemeClr>
                </a:solidFill>
              </a:rPr>
              <a:t>Sqft</a:t>
            </a:r>
            <a:r>
              <a:rPr lang="en-US" dirty="0">
                <a:solidFill>
                  <a:schemeClr val="accent2">
                    <a:lumMod val="40000"/>
                    <a:lumOff val="60000"/>
                  </a:schemeClr>
                </a:solidFill>
              </a:rPr>
              <a:t>)</a:t>
            </a:r>
          </a:p>
          <a:p>
            <a:pPr marL="742950" lvl="1" indent="-285750">
              <a:buFont typeface="Wingdings" panose="05000000000000000000" pitchFamily="2" charset="2"/>
              <a:buChar char="q"/>
            </a:pPr>
            <a:r>
              <a:rPr lang="en-US" dirty="0">
                <a:solidFill>
                  <a:schemeClr val="accent2">
                    <a:lumMod val="40000"/>
                    <a:lumOff val="60000"/>
                  </a:schemeClr>
                </a:solidFill>
              </a:rPr>
              <a:t>Basement Area (in </a:t>
            </a:r>
            <a:r>
              <a:rPr lang="en-US" dirty="0" err="1">
                <a:solidFill>
                  <a:schemeClr val="accent2">
                    <a:lumMod val="40000"/>
                    <a:lumOff val="60000"/>
                  </a:schemeClr>
                </a:solidFill>
              </a:rPr>
              <a:t>Sqft</a:t>
            </a:r>
            <a:r>
              <a:rPr lang="en-US" dirty="0">
                <a:solidFill>
                  <a:schemeClr val="accent2">
                    <a:lumMod val="40000"/>
                    <a:lumOff val="60000"/>
                  </a:schemeClr>
                </a:solidFill>
              </a:rPr>
              <a:t>)</a:t>
            </a:r>
          </a:p>
          <a:p>
            <a:pPr marL="742950" lvl="1" indent="-285750">
              <a:buFont typeface="Wingdings" panose="05000000000000000000" pitchFamily="2" charset="2"/>
              <a:buChar char="q"/>
            </a:pPr>
            <a:r>
              <a:rPr lang="en-US" dirty="0">
                <a:solidFill>
                  <a:schemeClr val="accent2">
                    <a:lumMod val="40000"/>
                    <a:lumOff val="60000"/>
                  </a:schemeClr>
                </a:solidFill>
              </a:rPr>
              <a:t>Age of House (in Years)</a:t>
            </a:r>
          </a:p>
          <a:p>
            <a:pPr marL="742950" lvl="1" indent="-285750">
              <a:buFont typeface="Wingdings" panose="05000000000000000000" pitchFamily="2" charset="2"/>
              <a:buChar char="q"/>
            </a:pPr>
            <a:r>
              <a:rPr lang="en-US" dirty="0">
                <a:solidFill>
                  <a:schemeClr val="accent2">
                    <a:lumMod val="40000"/>
                    <a:lumOff val="60000"/>
                  </a:schemeClr>
                </a:solidFill>
              </a:rPr>
              <a:t>Renovated Year</a:t>
            </a:r>
          </a:p>
          <a:p>
            <a:pPr marL="742950" lvl="1" indent="-285750">
              <a:buFont typeface="Wingdings" panose="05000000000000000000" pitchFamily="2" charset="2"/>
              <a:buChar char="q"/>
            </a:pPr>
            <a:r>
              <a:rPr lang="en-US" dirty="0" err="1">
                <a:solidFill>
                  <a:schemeClr val="accent2">
                    <a:lumMod val="40000"/>
                    <a:lumOff val="60000"/>
                  </a:schemeClr>
                </a:solidFill>
              </a:rPr>
              <a:t>Zipcode</a:t>
            </a:r>
            <a:endParaRPr lang="en-US" dirty="0">
              <a:solidFill>
                <a:schemeClr val="accent2">
                  <a:lumMod val="40000"/>
                  <a:lumOff val="60000"/>
                </a:schemeClr>
              </a:solidFill>
            </a:endParaRPr>
          </a:p>
          <a:p>
            <a:pPr marL="742950" lvl="1" indent="-285750">
              <a:buFont typeface="Wingdings" panose="05000000000000000000" pitchFamily="2" charset="2"/>
              <a:buChar char="q"/>
            </a:pPr>
            <a:r>
              <a:rPr lang="en-US" dirty="0">
                <a:solidFill>
                  <a:schemeClr val="accent2">
                    <a:lumMod val="40000"/>
                    <a:lumOff val="60000"/>
                  </a:schemeClr>
                </a:solidFill>
              </a:rPr>
              <a:t>Latitude</a:t>
            </a:r>
          </a:p>
          <a:p>
            <a:pPr marL="742950" lvl="1" indent="-285750">
              <a:buFont typeface="Wingdings" panose="05000000000000000000" pitchFamily="2" charset="2"/>
              <a:buChar char="q"/>
            </a:pPr>
            <a:r>
              <a:rPr lang="en-US" dirty="0">
                <a:solidFill>
                  <a:schemeClr val="accent2">
                    <a:lumMod val="40000"/>
                    <a:lumOff val="60000"/>
                  </a:schemeClr>
                </a:solidFill>
              </a:rPr>
              <a:t>Longitude</a:t>
            </a:r>
          </a:p>
          <a:p>
            <a:pPr marL="742950" lvl="1" indent="-285750">
              <a:buFont typeface="Wingdings" panose="05000000000000000000" pitchFamily="2" charset="2"/>
              <a:buChar char="q"/>
            </a:pPr>
            <a:r>
              <a:rPr lang="en-US" dirty="0">
                <a:solidFill>
                  <a:schemeClr val="accent2">
                    <a:lumMod val="40000"/>
                    <a:lumOff val="60000"/>
                  </a:schemeClr>
                </a:solidFill>
              </a:rPr>
              <a:t>Living Area after Renovation (in </a:t>
            </a:r>
            <a:r>
              <a:rPr lang="en-US" dirty="0" err="1">
                <a:solidFill>
                  <a:schemeClr val="accent2">
                    <a:lumMod val="40000"/>
                    <a:lumOff val="60000"/>
                  </a:schemeClr>
                </a:solidFill>
              </a:rPr>
              <a:t>Sqft</a:t>
            </a:r>
            <a:r>
              <a:rPr lang="en-US" dirty="0">
                <a:solidFill>
                  <a:schemeClr val="accent2">
                    <a:lumMod val="40000"/>
                    <a:lumOff val="60000"/>
                  </a:schemeClr>
                </a:solidFill>
              </a:rPr>
              <a:t>)</a:t>
            </a:r>
          </a:p>
          <a:p>
            <a:endParaRPr lang="en-IN" dirty="0"/>
          </a:p>
        </p:txBody>
      </p:sp>
      <p:sp>
        <p:nvSpPr>
          <p:cNvPr id="6" name="TextBox 5">
            <a:extLst>
              <a:ext uri="{FF2B5EF4-FFF2-40B4-BE49-F238E27FC236}">
                <a16:creationId xmlns:a16="http://schemas.microsoft.com/office/drawing/2014/main" id="{643753B6-1AF1-4BF7-8059-67F8298654DB}"/>
              </a:ext>
            </a:extLst>
          </p:cNvPr>
          <p:cNvSpPr txBox="1"/>
          <p:nvPr/>
        </p:nvSpPr>
        <p:spPr>
          <a:xfrm>
            <a:off x="802798" y="1890117"/>
            <a:ext cx="4726353" cy="3139321"/>
          </a:xfrm>
          <a:prstGeom prst="rect">
            <a:avLst/>
          </a:prstGeom>
          <a:noFill/>
        </p:spPr>
        <p:txBody>
          <a:bodyPr wrap="square" rtlCol="0">
            <a:spAutoFit/>
          </a:bodyPr>
          <a:lstStyle/>
          <a:p>
            <a:pPr lvl="1">
              <a:buFont typeface="Wingdings" panose="05000000000000000000" pitchFamily="2" charset="2"/>
              <a:buChar char="q"/>
            </a:pPr>
            <a:r>
              <a:rPr lang="en-IN" dirty="0">
                <a:solidFill>
                  <a:schemeClr val="tx2"/>
                </a:solidFill>
              </a:rPr>
              <a:t>“</a:t>
            </a:r>
            <a:r>
              <a:rPr lang="en-US" dirty="0">
                <a:solidFill>
                  <a:schemeClr val="accent2">
                    <a:lumMod val="40000"/>
                    <a:lumOff val="60000"/>
                  </a:schemeClr>
                </a:solidFill>
              </a:rPr>
              <a:t>ID”			</a:t>
            </a:r>
          </a:p>
          <a:p>
            <a:pPr lvl="1">
              <a:buFont typeface="Wingdings" panose="05000000000000000000" pitchFamily="2" charset="2"/>
              <a:buChar char="q"/>
            </a:pPr>
            <a:r>
              <a:rPr lang="en-US" dirty="0">
                <a:solidFill>
                  <a:schemeClr val="accent2">
                    <a:lumMod val="40000"/>
                    <a:lumOff val="60000"/>
                  </a:schemeClr>
                </a:solidFill>
              </a:rPr>
              <a:t>Date House was Sold</a:t>
            </a:r>
          </a:p>
          <a:p>
            <a:pPr lvl="1">
              <a:buFont typeface="Wingdings" panose="05000000000000000000" pitchFamily="2" charset="2"/>
              <a:buChar char="q"/>
            </a:pPr>
            <a:r>
              <a:rPr lang="en-US" dirty="0">
                <a:solidFill>
                  <a:schemeClr val="accent2">
                    <a:lumMod val="40000"/>
                    <a:lumOff val="60000"/>
                  </a:schemeClr>
                </a:solidFill>
              </a:rPr>
              <a:t>No of Bedrooms</a:t>
            </a:r>
          </a:p>
          <a:p>
            <a:pPr lvl="1">
              <a:buFont typeface="Wingdings" panose="05000000000000000000" pitchFamily="2" charset="2"/>
              <a:buChar char="q"/>
            </a:pPr>
            <a:r>
              <a:rPr lang="en-US" dirty="0">
                <a:solidFill>
                  <a:schemeClr val="accent2">
                    <a:lumMod val="40000"/>
                    <a:lumOff val="60000"/>
                  </a:schemeClr>
                </a:solidFill>
              </a:rPr>
              <a:t>No of Bathrooms</a:t>
            </a:r>
          </a:p>
          <a:p>
            <a:pPr lvl="1">
              <a:buFont typeface="Wingdings" panose="05000000000000000000" pitchFamily="2" charset="2"/>
              <a:buChar char="q"/>
            </a:pPr>
            <a:r>
              <a:rPr lang="en-US" dirty="0">
                <a:solidFill>
                  <a:schemeClr val="accent2">
                    <a:lumMod val="40000"/>
                    <a:lumOff val="60000"/>
                  </a:schemeClr>
                </a:solidFill>
              </a:rPr>
              <a:t>Flat Area (in </a:t>
            </a:r>
            <a:r>
              <a:rPr lang="en-US" dirty="0" err="1">
                <a:solidFill>
                  <a:schemeClr val="accent2">
                    <a:lumMod val="40000"/>
                    <a:lumOff val="60000"/>
                  </a:schemeClr>
                </a:solidFill>
              </a:rPr>
              <a:t>Sqft</a:t>
            </a:r>
            <a:r>
              <a:rPr lang="en-US" dirty="0">
                <a:solidFill>
                  <a:schemeClr val="accent2">
                    <a:lumMod val="40000"/>
                    <a:lumOff val="60000"/>
                  </a:schemeClr>
                </a:solidFill>
              </a:rPr>
              <a:t>)</a:t>
            </a:r>
          </a:p>
          <a:p>
            <a:pPr lvl="1">
              <a:buFont typeface="Wingdings" panose="05000000000000000000" pitchFamily="2" charset="2"/>
              <a:buChar char="q"/>
            </a:pPr>
            <a:r>
              <a:rPr lang="en-US" dirty="0">
                <a:solidFill>
                  <a:schemeClr val="accent2">
                    <a:lumMod val="40000"/>
                    <a:lumOff val="60000"/>
                  </a:schemeClr>
                </a:solidFill>
              </a:rPr>
              <a:t>Lot Area (in </a:t>
            </a:r>
            <a:r>
              <a:rPr lang="en-US" dirty="0" err="1">
                <a:solidFill>
                  <a:schemeClr val="accent2">
                    <a:lumMod val="40000"/>
                    <a:lumOff val="60000"/>
                  </a:schemeClr>
                </a:solidFill>
              </a:rPr>
              <a:t>Sqft</a:t>
            </a:r>
            <a:r>
              <a:rPr lang="en-US" dirty="0">
                <a:solidFill>
                  <a:schemeClr val="accent2">
                    <a:lumMod val="40000"/>
                    <a:lumOff val="60000"/>
                  </a:schemeClr>
                </a:solidFill>
              </a:rPr>
              <a:t>)</a:t>
            </a:r>
          </a:p>
          <a:p>
            <a:pPr lvl="1">
              <a:buFont typeface="Wingdings" panose="05000000000000000000" pitchFamily="2" charset="2"/>
              <a:buChar char="q"/>
            </a:pPr>
            <a:r>
              <a:rPr lang="en-US" dirty="0">
                <a:solidFill>
                  <a:schemeClr val="accent2">
                    <a:lumMod val="40000"/>
                    <a:lumOff val="60000"/>
                  </a:schemeClr>
                </a:solidFill>
              </a:rPr>
              <a:t>No of Floors</a:t>
            </a:r>
          </a:p>
          <a:p>
            <a:pPr lvl="1">
              <a:buFont typeface="Wingdings" panose="05000000000000000000" pitchFamily="2" charset="2"/>
              <a:buChar char="q"/>
            </a:pPr>
            <a:r>
              <a:rPr lang="en-US" dirty="0">
                <a:solidFill>
                  <a:schemeClr val="accent2">
                    <a:lumMod val="40000"/>
                    <a:lumOff val="60000"/>
                  </a:schemeClr>
                </a:solidFill>
              </a:rPr>
              <a:t>Waterfront View</a:t>
            </a:r>
          </a:p>
          <a:p>
            <a:pPr lvl="1">
              <a:buFont typeface="Wingdings" panose="05000000000000000000" pitchFamily="2" charset="2"/>
              <a:buChar char="q"/>
            </a:pPr>
            <a:r>
              <a:rPr lang="en-US" dirty="0">
                <a:solidFill>
                  <a:schemeClr val="accent2">
                    <a:lumMod val="40000"/>
                    <a:lumOff val="60000"/>
                  </a:schemeClr>
                </a:solidFill>
              </a:rPr>
              <a:t>No of Times Visited</a:t>
            </a:r>
          </a:p>
          <a:p>
            <a:pPr lvl="1">
              <a:buFont typeface="Wingdings" panose="05000000000000000000" pitchFamily="2" charset="2"/>
              <a:buChar char="q"/>
            </a:pPr>
            <a:r>
              <a:rPr lang="en-US" dirty="0">
                <a:solidFill>
                  <a:schemeClr val="accent2">
                    <a:lumMod val="40000"/>
                    <a:lumOff val="60000"/>
                  </a:schemeClr>
                </a:solidFill>
              </a:rPr>
              <a:t>Lot Area after Renovation (in </a:t>
            </a:r>
            <a:r>
              <a:rPr lang="en-US" dirty="0" err="1">
                <a:solidFill>
                  <a:schemeClr val="accent2">
                    <a:lumMod val="40000"/>
                    <a:lumOff val="60000"/>
                  </a:schemeClr>
                </a:solidFill>
              </a:rPr>
              <a:t>Sqft</a:t>
            </a:r>
            <a:r>
              <a:rPr lang="en-US" dirty="0">
                <a:solidFill>
                  <a:schemeClr val="accent2">
                    <a:lumMod val="40000"/>
                    <a:lumOff val="60000"/>
                  </a:schemeClr>
                </a:solidFill>
              </a:rPr>
              <a:t>)”</a:t>
            </a:r>
          </a:p>
          <a:p>
            <a:endParaRPr lang="en-IN" dirty="0"/>
          </a:p>
        </p:txBody>
      </p:sp>
      <p:sp>
        <p:nvSpPr>
          <p:cNvPr id="7" name="TextBox 6">
            <a:extLst>
              <a:ext uri="{FF2B5EF4-FFF2-40B4-BE49-F238E27FC236}">
                <a16:creationId xmlns:a16="http://schemas.microsoft.com/office/drawing/2014/main" id="{2B08CC0A-D3D7-44FC-8E40-6A572B93A770}"/>
              </a:ext>
            </a:extLst>
          </p:cNvPr>
          <p:cNvSpPr txBox="1"/>
          <p:nvPr/>
        </p:nvSpPr>
        <p:spPr>
          <a:xfrm>
            <a:off x="1017880" y="4970225"/>
            <a:ext cx="9620280" cy="1246495"/>
          </a:xfrm>
          <a:prstGeom prst="rect">
            <a:avLst/>
          </a:prstGeom>
          <a:noFill/>
        </p:spPr>
        <p:txBody>
          <a:bodyPr wrap="square" rtlCol="0">
            <a:spAutoFit/>
          </a:bodyPr>
          <a:lstStyle/>
          <a:p>
            <a:r>
              <a:rPr lang="en-IN" sz="2500" dirty="0">
                <a:solidFill>
                  <a:srgbClr val="FF0000"/>
                </a:solidFill>
              </a:rPr>
              <a:t>Our objective is to predict the sale price of a house given all its features. Also we will try to find out which all features play a major role in determining the sale price.</a:t>
            </a:r>
          </a:p>
        </p:txBody>
      </p:sp>
    </p:spTree>
    <p:extLst>
      <p:ext uri="{BB962C8B-B14F-4D97-AF65-F5344CB8AC3E}">
        <p14:creationId xmlns:p14="http://schemas.microsoft.com/office/powerpoint/2010/main" val="2321237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919119" y="174990"/>
            <a:ext cx="10353762" cy="1257300"/>
          </a:xfrm>
        </p:spPr>
        <p:txBody>
          <a:bodyPr>
            <a:normAutofit/>
          </a:bodyPr>
          <a:lstStyle/>
          <a:p>
            <a:r>
              <a:rPr lang="en-US" dirty="0">
                <a:solidFill>
                  <a:srgbClr val="FFFF00"/>
                </a:solidFill>
              </a:rPr>
              <a:t>A </a:t>
            </a:r>
            <a:r>
              <a:rPr lang="en-IN" b="0" i="0" dirty="0">
                <a:solidFill>
                  <a:srgbClr val="FFFF00"/>
                </a:solidFill>
                <a:effectLst/>
                <a:latin typeface="Google Sans"/>
              </a:rPr>
              <a:t>walk-through</a:t>
            </a:r>
            <a:r>
              <a:rPr lang="en-US" dirty="0">
                <a:solidFill>
                  <a:srgbClr val="FFFF00"/>
                </a:solidFill>
              </a:rPr>
              <a:t>…</a:t>
            </a:r>
          </a:p>
        </p:txBody>
      </p:sp>
      <p:graphicFrame>
        <p:nvGraphicFramePr>
          <p:cNvPr id="5" name="Content Placeholder 2" descr="SmartArt Graphic">
            <a:extLst>
              <a:ext uri="{FF2B5EF4-FFF2-40B4-BE49-F238E27FC236}">
                <a16:creationId xmlns:a16="http://schemas.microsoft.com/office/drawing/2014/main" id="{D6E2B9AC-73A3-4B9A-84F6-A0F50427C9AE}"/>
              </a:ext>
            </a:extLst>
          </p:cNvPr>
          <p:cNvGraphicFramePr>
            <a:graphicFrameLocks noGrp="1"/>
          </p:cNvGraphicFramePr>
          <p:nvPr>
            <p:ph idx="1"/>
            <p:extLst>
              <p:ext uri="{D42A27DB-BD31-4B8C-83A1-F6EECF244321}">
                <p14:modId xmlns:p14="http://schemas.microsoft.com/office/powerpoint/2010/main" val="646063786"/>
              </p:ext>
            </p:extLst>
          </p:nvPr>
        </p:nvGraphicFramePr>
        <p:xfrm>
          <a:off x="428878" y="1432290"/>
          <a:ext cx="11142733" cy="497660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6514438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8A7B9-49F5-4C68-9B1C-0483A77D9BD3}"/>
              </a:ext>
            </a:extLst>
          </p:cNvPr>
          <p:cNvSpPr>
            <a:spLocks noGrp="1"/>
          </p:cNvSpPr>
          <p:nvPr>
            <p:ph type="title"/>
          </p:nvPr>
        </p:nvSpPr>
        <p:spPr/>
        <p:txBody>
          <a:bodyPr/>
          <a:lstStyle/>
          <a:p>
            <a:r>
              <a:rPr lang="en-IN" dirty="0">
                <a:solidFill>
                  <a:srgbClr val="FFFF00"/>
                </a:solidFill>
              </a:rPr>
              <a:t>DATA PRE-PROCESSING</a:t>
            </a:r>
          </a:p>
        </p:txBody>
      </p:sp>
      <p:sp>
        <p:nvSpPr>
          <p:cNvPr id="3" name="Content Placeholder 2">
            <a:extLst>
              <a:ext uri="{FF2B5EF4-FFF2-40B4-BE49-F238E27FC236}">
                <a16:creationId xmlns:a16="http://schemas.microsoft.com/office/drawing/2014/main" id="{A9481DE3-39C3-4805-A088-53627A75A412}"/>
              </a:ext>
            </a:extLst>
          </p:cNvPr>
          <p:cNvSpPr>
            <a:spLocks noGrp="1"/>
          </p:cNvSpPr>
          <p:nvPr>
            <p:ph idx="1"/>
          </p:nvPr>
        </p:nvSpPr>
        <p:spPr>
          <a:xfrm>
            <a:off x="913795" y="2076450"/>
            <a:ext cx="10353762" cy="4041129"/>
          </a:xfrm>
        </p:spPr>
        <p:txBody>
          <a:bodyPr>
            <a:normAutofit/>
          </a:bodyPr>
          <a:lstStyle/>
          <a:p>
            <a:r>
              <a:rPr lang="en-IN" dirty="0">
                <a:solidFill>
                  <a:schemeClr val="accent1">
                    <a:lumMod val="40000"/>
                    <a:lumOff val="60000"/>
                  </a:schemeClr>
                </a:solidFill>
              </a:rPr>
              <a:t>Import desired libraries and dataset</a:t>
            </a:r>
          </a:p>
          <a:p>
            <a:r>
              <a:rPr lang="en-IN" dirty="0">
                <a:solidFill>
                  <a:schemeClr val="accent1">
                    <a:lumMod val="40000"/>
                    <a:lumOff val="60000"/>
                  </a:schemeClr>
                </a:solidFill>
              </a:rPr>
              <a:t>Find out the descriptive statistics of our target variable and deal with the outliers</a:t>
            </a:r>
          </a:p>
          <a:p>
            <a:r>
              <a:rPr lang="en-IN" dirty="0">
                <a:solidFill>
                  <a:schemeClr val="accent1">
                    <a:lumMod val="40000"/>
                    <a:lumOff val="60000"/>
                  </a:schemeClr>
                </a:solidFill>
              </a:rPr>
              <a:t>Treating missing values:-</a:t>
            </a:r>
          </a:p>
          <a:p>
            <a:pPr lvl="2">
              <a:buFont typeface="Wingdings" panose="05000000000000000000" pitchFamily="2" charset="2"/>
              <a:buChar char="q"/>
            </a:pPr>
            <a:r>
              <a:rPr lang="en-IN" dirty="0">
                <a:solidFill>
                  <a:schemeClr val="accent1">
                    <a:lumMod val="40000"/>
                    <a:lumOff val="60000"/>
                  </a:schemeClr>
                </a:solidFill>
              </a:rPr>
              <a:t>Deleting the rows having null values in target column</a:t>
            </a:r>
          </a:p>
          <a:p>
            <a:pPr lvl="2">
              <a:buFont typeface="Wingdings" panose="05000000000000000000" pitchFamily="2" charset="2"/>
              <a:buChar char="q"/>
            </a:pPr>
            <a:r>
              <a:rPr lang="en-IN" dirty="0">
                <a:solidFill>
                  <a:schemeClr val="accent1">
                    <a:lumMod val="40000"/>
                    <a:lumOff val="60000"/>
                  </a:schemeClr>
                </a:solidFill>
              </a:rPr>
              <a:t>Imputing the other null values (using median and mode)</a:t>
            </a:r>
          </a:p>
          <a:p>
            <a:r>
              <a:rPr lang="en-IN" dirty="0">
                <a:solidFill>
                  <a:schemeClr val="accent1">
                    <a:lumMod val="40000"/>
                    <a:lumOff val="60000"/>
                  </a:schemeClr>
                </a:solidFill>
              </a:rPr>
              <a:t>Encode categorical variables using ANOVA, creation of dummy features and binning</a:t>
            </a:r>
          </a:p>
          <a:p>
            <a:r>
              <a:rPr lang="en-IN" dirty="0">
                <a:solidFill>
                  <a:schemeClr val="accent1">
                    <a:lumMod val="40000"/>
                    <a:lumOff val="60000"/>
                  </a:schemeClr>
                </a:solidFill>
              </a:rPr>
              <a:t>Scale the dataset</a:t>
            </a:r>
          </a:p>
          <a:p>
            <a:r>
              <a:rPr lang="en-IN" dirty="0">
                <a:solidFill>
                  <a:schemeClr val="accent1">
                    <a:lumMod val="40000"/>
                    <a:lumOff val="60000"/>
                  </a:schemeClr>
                </a:solidFill>
              </a:rPr>
              <a:t>Remove multicollinearity by analysing VIF i.e. variance inflation factor</a:t>
            </a:r>
          </a:p>
          <a:p>
            <a:endParaRPr lang="en-IN" dirty="0"/>
          </a:p>
          <a:p>
            <a:endParaRPr lang="en-IN" dirty="0"/>
          </a:p>
        </p:txBody>
      </p:sp>
    </p:spTree>
    <p:extLst>
      <p:ext uri="{BB962C8B-B14F-4D97-AF65-F5344CB8AC3E}">
        <p14:creationId xmlns:p14="http://schemas.microsoft.com/office/powerpoint/2010/main" val="4135813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21000" b="-2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DE96C-DA0E-4D82-98FF-6704D77AAD30}"/>
              </a:ext>
            </a:extLst>
          </p:cNvPr>
          <p:cNvSpPr>
            <a:spLocks noGrp="1"/>
          </p:cNvSpPr>
          <p:nvPr>
            <p:ph type="title"/>
          </p:nvPr>
        </p:nvSpPr>
        <p:spPr>
          <a:xfrm>
            <a:off x="1172740" y="949465"/>
            <a:ext cx="10353762" cy="1257300"/>
          </a:xfrm>
        </p:spPr>
        <p:txBody>
          <a:bodyPr>
            <a:normAutofit fontScale="90000"/>
          </a:bodyPr>
          <a:lstStyle/>
          <a:p>
            <a:r>
              <a:rPr lang="en-US" sz="4800" dirty="0">
                <a:solidFill>
                  <a:srgbClr val="FFFF00"/>
                </a:solidFill>
              </a:rPr>
              <a:t>MODEL BUILDING AND PREDICTION</a:t>
            </a:r>
            <a:br>
              <a:rPr lang="en-US" sz="4800" dirty="0"/>
            </a:br>
            <a:endParaRPr lang="en-IN" dirty="0"/>
          </a:p>
        </p:txBody>
      </p:sp>
      <p:sp>
        <p:nvSpPr>
          <p:cNvPr id="3" name="Content Placeholder 2">
            <a:extLst>
              <a:ext uri="{FF2B5EF4-FFF2-40B4-BE49-F238E27FC236}">
                <a16:creationId xmlns:a16="http://schemas.microsoft.com/office/drawing/2014/main" id="{84341FB5-AE5A-40D6-95AC-46235A40C7B9}"/>
              </a:ext>
            </a:extLst>
          </p:cNvPr>
          <p:cNvSpPr>
            <a:spLocks noGrp="1"/>
          </p:cNvSpPr>
          <p:nvPr>
            <p:ph idx="1"/>
          </p:nvPr>
        </p:nvSpPr>
        <p:spPr>
          <a:xfrm>
            <a:off x="1010900" y="2133094"/>
            <a:ext cx="10353762" cy="3714749"/>
          </a:xfrm>
        </p:spPr>
        <p:txBody>
          <a:bodyPr/>
          <a:lstStyle/>
          <a:p>
            <a:r>
              <a:rPr lang="en-IN" sz="2500" dirty="0">
                <a:solidFill>
                  <a:schemeClr val="accent1">
                    <a:lumMod val="40000"/>
                    <a:lumOff val="60000"/>
                  </a:schemeClr>
                </a:solidFill>
              </a:rPr>
              <a:t>Split the data into training data and testing data</a:t>
            </a:r>
          </a:p>
          <a:p>
            <a:r>
              <a:rPr lang="en-IN" sz="2500" dirty="0">
                <a:solidFill>
                  <a:schemeClr val="accent1">
                    <a:lumMod val="40000"/>
                    <a:lumOff val="60000"/>
                  </a:schemeClr>
                </a:solidFill>
              </a:rPr>
              <a:t>Import Linear Regression class from </a:t>
            </a:r>
            <a:r>
              <a:rPr lang="en-IN" sz="2500" dirty="0" err="1">
                <a:solidFill>
                  <a:schemeClr val="accent1">
                    <a:lumMod val="40000"/>
                    <a:lumOff val="60000"/>
                  </a:schemeClr>
                </a:solidFill>
              </a:rPr>
              <a:t>sklearn.linear_model</a:t>
            </a:r>
            <a:endParaRPr lang="en-IN" sz="2500" dirty="0">
              <a:solidFill>
                <a:schemeClr val="accent1">
                  <a:lumMod val="40000"/>
                  <a:lumOff val="60000"/>
                </a:schemeClr>
              </a:solidFill>
            </a:endParaRPr>
          </a:p>
          <a:p>
            <a:r>
              <a:rPr lang="en-IN" sz="2500" dirty="0">
                <a:solidFill>
                  <a:schemeClr val="accent1">
                    <a:lumMod val="40000"/>
                    <a:lumOff val="60000"/>
                  </a:schemeClr>
                </a:solidFill>
              </a:rPr>
              <a:t>Fit the training data to the model</a:t>
            </a:r>
          </a:p>
          <a:p>
            <a:r>
              <a:rPr lang="en-IN" sz="2500" dirty="0">
                <a:solidFill>
                  <a:schemeClr val="accent1">
                    <a:lumMod val="40000"/>
                    <a:lumOff val="60000"/>
                  </a:schemeClr>
                </a:solidFill>
              </a:rPr>
              <a:t>Look at the regression coefficient</a:t>
            </a:r>
          </a:p>
          <a:p>
            <a:r>
              <a:rPr lang="en-IN" sz="2500" dirty="0">
                <a:solidFill>
                  <a:schemeClr val="accent1">
                    <a:lumMod val="40000"/>
                    <a:lumOff val="60000"/>
                  </a:schemeClr>
                </a:solidFill>
              </a:rPr>
              <a:t>Make predictions for the training independent variables</a:t>
            </a:r>
          </a:p>
          <a:p>
            <a:r>
              <a:rPr lang="en-IN" sz="2500" dirty="0">
                <a:solidFill>
                  <a:schemeClr val="accent1">
                    <a:lumMod val="40000"/>
                    <a:lumOff val="60000"/>
                  </a:schemeClr>
                </a:solidFill>
              </a:rPr>
              <a:t>Find out the score/accuracy of the model</a:t>
            </a:r>
          </a:p>
          <a:p>
            <a:endParaRPr lang="en-IN" dirty="0"/>
          </a:p>
          <a:p>
            <a:endParaRPr lang="en-IN" dirty="0"/>
          </a:p>
        </p:txBody>
      </p:sp>
    </p:spTree>
    <p:extLst>
      <p:ext uri="{BB962C8B-B14F-4D97-AF65-F5344CB8AC3E}">
        <p14:creationId xmlns:p14="http://schemas.microsoft.com/office/powerpoint/2010/main" val="3303803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0B6F2-B86D-4A4F-9CD8-8B0A61F7B5A3}"/>
              </a:ext>
            </a:extLst>
          </p:cNvPr>
          <p:cNvSpPr>
            <a:spLocks noGrp="1"/>
          </p:cNvSpPr>
          <p:nvPr>
            <p:ph type="title"/>
          </p:nvPr>
        </p:nvSpPr>
        <p:spPr>
          <a:xfrm>
            <a:off x="913795" y="218485"/>
            <a:ext cx="10353762" cy="1197621"/>
          </a:xfrm>
        </p:spPr>
        <p:txBody>
          <a:bodyPr>
            <a:normAutofit fontScale="90000"/>
          </a:bodyPr>
          <a:lstStyle/>
          <a:p>
            <a:r>
              <a:rPr lang="en-US" dirty="0">
                <a:solidFill>
                  <a:srgbClr val="FFFF00"/>
                </a:solidFill>
              </a:rPr>
              <a:t>ANALYZING THE FEATURES AFFECTING THE ‘SALE PRICE’</a:t>
            </a:r>
            <a:endParaRPr lang="en-IN" dirty="0">
              <a:solidFill>
                <a:srgbClr val="FFFF00"/>
              </a:solidFill>
            </a:endParaRPr>
          </a:p>
        </p:txBody>
      </p:sp>
      <p:sp>
        <p:nvSpPr>
          <p:cNvPr id="3" name="Content Placeholder 2">
            <a:extLst>
              <a:ext uri="{FF2B5EF4-FFF2-40B4-BE49-F238E27FC236}">
                <a16:creationId xmlns:a16="http://schemas.microsoft.com/office/drawing/2014/main" id="{2E66D074-7C15-4781-B6D2-5ECC45559FF2}"/>
              </a:ext>
            </a:extLst>
          </p:cNvPr>
          <p:cNvSpPr>
            <a:spLocks noGrp="1"/>
          </p:cNvSpPr>
          <p:nvPr>
            <p:ph idx="1"/>
          </p:nvPr>
        </p:nvSpPr>
        <p:spPr>
          <a:xfrm>
            <a:off x="913795" y="1529396"/>
            <a:ext cx="10353762" cy="2476162"/>
          </a:xfrm>
        </p:spPr>
        <p:txBody>
          <a:bodyPr/>
          <a:lstStyle/>
          <a:p>
            <a:r>
              <a:rPr lang="en-IN" dirty="0">
                <a:solidFill>
                  <a:schemeClr val="accent1">
                    <a:lumMod val="40000"/>
                    <a:lumOff val="60000"/>
                  </a:schemeClr>
                </a:solidFill>
              </a:rPr>
              <a:t>Analyse the residuals through graphs to find out how many values are predicted correctly</a:t>
            </a:r>
          </a:p>
          <a:p>
            <a:r>
              <a:rPr lang="en-IN" dirty="0">
                <a:solidFill>
                  <a:schemeClr val="accent1">
                    <a:lumMod val="40000"/>
                    <a:lumOff val="60000"/>
                  </a:schemeClr>
                </a:solidFill>
              </a:rPr>
              <a:t>Use model coefficients to determine how the features are influencing the “sale price”</a:t>
            </a:r>
          </a:p>
          <a:p>
            <a:r>
              <a:rPr lang="en-IN" dirty="0">
                <a:solidFill>
                  <a:schemeClr val="accent1">
                    <a:lumMod val="40000"/>
                    <a:lumOff val="60000"/>
                  </a:schemeClr>
                </a:solidFill>
              </a:rPr>
              <a:t>Finally draw conclusions through bar chart</a:t>
            </a:r>
          </a:p>
        </p:txBody>
      </p:sp>
      <p:pic>
        <p:nvPicPr>
          <p:cNvPr id="5" name="Picture 4">
            <a:extLst>
              <a:ext uri="{FF2B5EF4-FFF2-40B4-BE49-F238E27FC236}">
                <a16:creationId xmlns:a16="http://schemas.microsoft.com/office/drawing/2014/main" id="{954411E3-D69B-4F84-B8FB-8C9FEF2EFD61}"/>
              </a:ext>
            </a:extLst>
          </p:cNvPr>
          <p:cNvPicPr>
            <a:picLocks noChangeAspect="1"/>
          </p:cNvPicPr>
          <p:nvPr/>
        </p:nvPicPr>
        <p:blipFill>
          <a:blip r:embed="rId4"/>
          <a:stretch>
            <a:fillRect/>
          </a:stretch>
        </p:blipFill>
        <p:spPr>
          <a:xfrm>
            <a:off x="3083065" y="3609048"/>
            <a:ext cx="6166131" cy="3030467"/>
          </a:xfrm>
          <a:prstGeom prst="rect">
            <a:avLst/>
          </a:prstGeom>
        </p:spPr>
      </p:pic>
    </p:spTree>
    <p:extLst>
      <p:ext uri="{BB962C8B-B14F-4D97-AF65-F5344CB8AC3E}">
        <p14:creationId xmlns:p14="http://schemas.microsoft.com/office/powerpoint/2010/main" val="30069966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l="-6000" r="-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B7D88-3820-43DC-8598-59829606CEDD}"/>
              </a:ext>
            </a:extLst>
          </p:cNvPr>
          <p:cNvSpPr>
            <a:spLocks noGrp="1"/>
          </p:cNvSpPr>
          <p:nvPr>
            <p:ph type="title"/>
          </p:nvPr>
        </p:nvSpPr>
        <p:spPr/>
        <p:txBody>
          <a:bodyPr/>
          <a:lstStyle/>
          <a:p>
            <a:r>
              <a:rPr lang="en-IN" dirty="0">
                <a:solidFill>
                  <a:srgbClr val="FFFF00"/>
                </a:solidFill>
              </a:rPr>
              <a:t>CONCLUSION FROM THE PROJECT</a:t>
            </a:r>
          </a:p>
        </p:txBody>
      </p:sp>
      <p:sp>
        <p:nvSpPr>
          <p:cNvPr id="3" name="Content Placeholder 2">
            <a:extLst>
              <a:ext uri="{FF2B5EF4-FFF2-40B4-BE49-F238E27FC236}">
                <a16:creationId xmlns:a16="http://schemas.microsoft.com/office/drawing/2014/main" id="{C6161E85-5EE7-4367-89AC-CA285C4223CA}"/>
              </a:ext>
            </a:extLst>
          </p:cNvPr>
          <p:cNvSpPr>
            <a:spLocks noGrp="1"/>
          </p:cNvSpPr>
          <p:nvPr>
            <p:ph idx="1"/>
          </p:nvPr>
        </p:nvSpPr>
        <p:spPr>
          <a:xfrm>
            <a:off x="913795" y="1866900"/>
            <a:ext cx="10353762" cy="3714749"/>
          </a:xfrm>
        </p:spPr>
        <p:txBody>
          <a:bodyPr>
            <a:noAutofit/>
          </a:bodyPr>
          <a:lstStyle/>
          <a:p>
            <a:r>
              <a:rPr lang="en-US" dirty="0">
                <a:solidFill>
                  <a:schemeClr val="accent1">
                    <a:lumMod val="40000"/>
                    <a:lumOff val="60000"/>
                  </a:schemeClr>
                </a:solidFill>
              </a:rPr>
              <a:t>The location determined by </a:t>
            </a:r>
            <a:r>
              <a:rPr lang="en-US" dirty="0" err="1">
                <a:solidFill>
                  <a:schemeClr val="accent1">
                    <a:lumMod val="40000"/>
                    <a:lumOff val="60000"/>
                  </a:schemeClr>
                </a:solidFill>
              </a:rPr>
              <a:t>zipcode</a:t>
            </a:r>
            <a:r>
              <a:rPr lang="en-US" dirty="0">
                <a:solidFill>
                  <a:schemeClr val="accent1">
                    <a:lumMod val="40000"/>
                    <a:lumOff val="60000"/>
                  </a:schemeClr>
                </a:solidFill>
              </a:rPr>
              <a:t> plays a significant role in 'Sale Price' of the house</a:t>
            </a:r>
          </a:p>
          <a:p>
            <a:r>
              <a:rPr lang="en-US" dirty="0">
                <a:solidFill>
                  <a:schemeClr val="accent1">
                    <a:lumMod val="40000"/>
                    <a:lumOff val="60000"/>
                  </a:schemeClr>
                </a:solidFill>
              </a:rPr>
              <a:t> The Area of house from the basement has also played a major role in affecting the 'sale price' Overall Grade has also played quite significant role</a:t>
            </a:r>
          </a:p>
          <a:p>
            <a:r>
              <a:rPr lang="en-US" dirty="0">
                <a:solidFill>
                  <a:schemeClr val="accent1">
                    <a:lumMod val="40000"/>
                    <a:lumOff val="60000"/>
                  </a:schemeClr>
                </a:solidFill>
              </a:rPr>
              <a:t> The older house are more expensive than newer house which is counter intuitive.</a:t>
            </a:r>
          </a:p>
          <a:p>
            <a:r>
              <a:rPr lang="en-US" dirty="0">
                <a:solidFill>
                  <a:schemeClr val="accent1">
                    <a:lumMod val="40000"/>
                    <a:lumOff val="60000"/>
                  </a:schemeClr>
                </a:solidFill>
              </a:rPr>
              <a:t>Variables like 'Overall Grade', 'No of times visited', 'basement area', 'waterfront view' etc. has played a significant positive role in 'Sale Price </a:t>
            </a:r>
          </a:p>
          <a:p>
            <a:r>
              <a:rPr lang="en-US" dirty="0">
                <a:solidFill>
                  <a:schemeClr val="accent1">
                    <a:lumMod val="40000"/>
                    <a:lumOff val="60000"/>
                  </a:schemeClr>
                </a:solidFill>
              </a:rPr>
              <a:t>Customers often prefer the house that are recently renovated. </a:t>
            </a:r>
          </a:p>
          <a:p>
            <a:r>
              <a:rPr lang="en-US" dirty="0">
                <a:solidFill>
                  <a:schemeClr val="accent1">
                    <a:lumMod val="40000"/>
                    <a:lumOff val="60000"/>
                  </a:schemeClr>
                </a:solidFill>
              </a:rPr>
              <a:t>We see that Longitude has negative significance while the Latitude has positive significance.</a:t>
            </a:r>
            <a:endParaRPr lang="en-IN" dirty="0">
              <a:solidFill>
                <a:schemeClr val="accent1">
                  <a:lumMod val="40000"/>
                  <a:lumOff val="60000"/>
                </a:schemeClr>
              </a:solidFill>
            </a:endParaRPr>
          </a:p>
        </p:txBody>
      </p:sp>
    </p:spTree>
    <p:extLst>
      <p:ext uri="{BB962C8B-B14F-4D97-AF65-F5344CB8AC3E}">
        <p14:creationId xmlns:p14="http://schemas.microsoft.com/office/powerpoint/2010/main" val="101379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01A7BE-7FFD-4B29-9443-EAFE56A60947}"/>
              </a:ext>
            </a:extLst>
          </p:cNvPr>
          <p:cNvSpPr/>
          <p:nvPr/>
        </p:nvSpPr>
        <p:spPr>
          <a:xfrm>
            <a:off x="182142" y="0"/>
            <a:ext cx="4492600" cy="923330"/>
          </a:xfrm>
          <a:prstGeom prst="rect">
            <a:avLst/>
          </a:prstGeom>
          <a:noFill/>
        </p:spPr>
        <p:txBody>
          <a:bodyPr wrap="square" lIns="91440" tIns="45720" rIns="91440" bIns="45720">
            <a:spAutoFit/>
          </a:bodyPr>
          <a:lstStyle/>
          <a:p>
            <a:pPr algn="ctr"/>
            <a:r>
              <a:rPr lang="en-US" sz="54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rPr>
              <a:t>THANK YOU!</a:t>
            </a:r>
          </a:p>
        </p:txBody>
      </p:sp>
      <p:sp>
        <p:nvSpPr>
          <p:cNvPr id="3" name="TextBox 2">
            <a:extLst>
              <a:ext uri="{FF2B5EF4-FFF2-40B4-BE49-F238E27FC236}">
                <a16:creationId xmlns:a16="http://schemas.microsoft.com/office/drawing/2014/main" id="{B0E5A84B-4B96-4D10-9AA4-919F7A0114B8}"/>
              </a:ext>
            </a:extLst>
          </p:cNvPr>
          <p:cNvSpPr txBox="1"/>
          <p:nvPr/>
        </p:nvSpPr>
        <p:spPr>
          <a:xfrm>
            <a:off x="9003738" y="5458305"/>
            <a:ext cx="3188262" cy="1200329"/>
          </a:xfrm>
          <a:prstGeom prst="rect">
            <a:avLst/>
          </a:prstGeom>
          <a:noFill/>
        </p:spPr>
        <p:txBody>
          <a:bodyPr wrap="square" rtlCol="0">
            <a:spAutoFit/>
          </a:bodyPr>
          <a:lstStyle/>
          <a:p>
            <a:r>
              <a:rPr lang="en-IN" dirty="0">
                <a:solidFill>
                  <a:schemeClr val="accent2">
                    <a:lumMod val="40000"/>
                    <a:lumOff val="60000"/>
                  </a:schemeClr>
                </a:solidFill>
              </a:rPr>
              <a:t>Project by –</a:t>
            </a:r>
          </a:p>
          <a:p>
            <a:pPr lvl="1"/>
            <a:r>
              <a:rPr lang="en-IN" dirty="0">
                <a:solidFill>
                  <a:schemeClr val="accent2">
                    <a:lumMod val="40000"/>
                    <a:lumOff val="60000"/>
                  </a:schemeClr>
                </a:solidFill>
              </a:rPr>
              <a:t>Nirav Pathak (1906258)</a:t>
            </a:r>
          </a:p>
          <a:p>
            <a:pPr lvl="1"/>
            <a:r>
              <a:rPr lang="en-IN" dirty="0" err="1">
                <a:solidFill>
                  <a:schemeClr val="accent2">
                    <a:lumMod val="40000"/>
                    <a:lumOff val="60000"/>
                  </a:schemeClr>
                </a:solidFill>
              </a:rPr>
              <a:t>Saptarishi</a:t>
            </a:r>
            <a:r>
              <a:rPr lang="en-IN" dirty="0">
                <a:solidFill>
                  <a:schemeClr val="accent2">
                    <a:lumMod val="40000"/>
                    <a:lumOff val="60000"/>
                  </a:schemeClr>
                </a:solidFill>
              </a:rPr>
              <a:t> </a:t>
            </a:r>
            <a:r>
              <a:rPr lang="en-IN" dirty="0" err="1">
                <a:solidFill>
                  <a:schemeClr val="accent2">
                    <a:lumMod val="40000"/>
                    <a:lumOff val="60000"/>
                  </a:schemeClr>
                </a:solidFill>
              </a:rPr>
              <a:t>Kuila</a:t>
            </a:r>
            <a:r>
              <a:rPr lang="en-IN" dirty="0">
                <a:solidFill>
                  <a:schemeClr val="accent2">
                    <a:lumMod val="40000"/>
                    <a:lumOff val="60000"/>
                  </a:schemeClr>
                </a:solidFill>
              </a:rPr>
              <a:t> (1906275)</a:t>
            </a:r>
          </a:p>
          <a:p>
            <a:pPr lvl="1"/>
            <a:r>
              <a:rPr lang="en-IN" dirty="0">
                <a:solidFill>
                  <a:schemeClr val="accent2">
                    <a:lumMod val="40000"/>
                    <a:lumOff val="60000"/>
                  </a:schemeClr>
                </a:solidFill>
              </a:rPr>
              <a:t>Shantanu Dubey(1906279)</a:t>
            </a:r>
          </a:p>
        </p:txBody>
      </p:sp>
    </p:spTree>
    <p:extLst>
      <p:ext uri="{BB962C8B-B14F-4D97-AF65-F5344CB8AC3E}">
        <p14:creationId xmlns:p14="http://schemas.microsoft.com/office/powerpoint/2010/main" val="268034498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Override1.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2.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3CC670F-05B9-4BB7-BA2C-0DE5B5C1E5D3}">
  <ds:schemaRefs>
    <ds:schemaRef ds:uri="http://schemas.microsoft.com/sharepoint/v3/contenttype/forms"/>
  </ds:schemaRefs>
</ds:datastoreItem>
</file>

<file path=customXml/itemProps2.xml><?xml version="1.0" encoding="utf-8"?>
<ds:datastoreItem xmlns:ds="http://schemas.openxmlformats.org/officeDocument/2006/customXml" ds:itemID="{02A3AD49-9331-450C-A2FE-6857A4DB38C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89B453C-F2B2-4ECA-A6ED-7DBEF1B6D3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{AEE96150-A502-4D83-8F63-522A7AD47DE3}tf00934815_win32</Template>
  <TotalTime>711</TotalTime>
  <Words>610</Words>
  <Application>Microsoft Office PowerPoint</Application>
  <PresentationFormat>Widescreen</PresentationFormat>
  <Paragraphs>76</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Google Sans</vt:lpstr>
      <vt:lpstr>Goudy Old Style</vt:lpstr>
      <vt:lpstr>Wingdings</vt:lpstr>
      <vt:lpstr>Wingdings 2</vt:lpstr>
      <vt:lpstr>SlateVTI</vt:lpstr>
      <vt:lpstr>Raw Housing Prices Analysis using Linear Regression </vt:lpstr>
      <vt:lpstr>Data Set :- House Sales in King County, USA </vt:lpstr>
      <vt:lpstr>OBJECTIVE</vt:lpstr>
      <vt:lpstr>A walk-through…</vt:lpstr>
      <vt:lpstr>DATA PRE-PROCESSING</vt:lpstr>
      <vt:lpstr>MODEL BUILDING AND PREDICTION </vt:lpstr>
      <vt:lpstr>ANALYZING THE FEATURES AFFECTING THE ‘SALE PRICE’</vt:lpstr>
      <vt:lpstr>CONCLUSION FROM THE PROJECT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Raw Housing Prices Analysis using Linear Regression </dc:title>
  <dc:creator>NIRAV PATHAK</dc:creator>
  <cp:lastModifiedBy>NIRAV PATHAK</cp:lastModifiedBy>
  <cp:revision>10</cp:revision>
  <dcterms:created xsi:type="dcterms:W3CDTF">2022-04-04T11:30:42Z</dcterms:created>
  <dcterms:modified xsi:type="dcterms:W3CDTF">2022-04-07T04:12:50Z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